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44"/>
  </p:notesMasterIdLst>
  <p:sldIdLst>
    <p:sldId id="315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1" r:id="rId34"/>
    <p:sldId id="352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0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6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10-146C-1F41-911B-A881198CEF62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199-8651-AE41-A08B-8CD0A39C4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793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CS 46101 Section 600</a:t>
            </a:r>
          </a:p>
          <a:p>
            <a:r>
              <a:rPr lang="en-US" dirty="0" smtClean="0"/>
              <a:t>CS 56101 Section 002</a:t>
            </a:r>
          </a:p>
          <a:p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Dr. Angela Guercio</a:t>
            </a:r>
          </a:p>
          <a:p>
            <a:pPr algn="ctr"/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Can happen when there are more possible keys than slots </a:t>
            </a:r>
            <a:r>
              <a:rPr lang="en-US" dirty="0" smtClean="0"/>
              <a:t>(|</a:t>
            </a:r>
            <a:r>
              <a:rPr lang="en-US" i="1" dirty="0" smtClean="0"/>
              <a:t>U</a:t>
            </a:r>
            <a:r>
              <a:rPr lang="en-US" dirty="0" smtClean="0"/>
              <a:t>| </a:t>
            </a:r>
            <a:r>
              <a:rPr lang="en-US" dirty="0"/>
              <a:t>&gt; </a:t>
            </a:r>
            <a:r>
              <a:rPr lang="en-US" i="1" dirty="0" err="1"/>
              <a:t>m</a:t>
            </a:r>
            <a:r>
              <a:rPr lang="en-US" dirty="0"/>
              <a:t>).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a given set </a:t>
            </a:r>
            <a:r>
              <a:rPr lang="en-US" i="1" dirty="0"/>
              <a:t>K </a:t>
            </a:r>
            <a:r>
              <a:rPr lang="en-US" dirty="0"/>
              <a:t>of keys with</a:t>
            </a:r>
            <a:r>
              <a:rPr lang="en-US" dirty="0" smtClean="0"/>
              <a:t> |</a:t>
            </a:r>
            <a:r>
              <a:rPr lang="en-US" i="1" dirty="0" smtClean="0"/>
              <a:t>K</a:t>
            </a:r>
            <a:r>
              <a:rPr lang="en-US" dirty="0" smtClean="0"/>
              <a:t>| ≤ </a:t>
            </a:r>
            <a:r>
              <a:rPr lang="en-US" i="1" dirty="0" err="1" smtClean="0"/>
              <a:t>m</a:t>
            </a:r>
            <a:r>
              <a:rPr lang="en-US" dirty="0"/>
              <a:t>, may or may not happen. </a:t>
            </a:r>
            <a:r>
              <a:rPr lang="en-US" dirty="0" smtClean="0"/>
              <a:t>Definitely happens </a:t>
            </a:r>
            <a:r>
              <a:rPr lang="en-US" dirty="0"/>
              <a:t>if</a:t>
            </a:r>
            <a:r>
              <a:rPr lang="en-US" dirty="0" smtClean="0"/>
              <a:t> |</a:t>
            </a:r>
            <a:r>
              <a:rPr lang="en-US" i="1" dirty="0" smtClean="0"/>
              <a:t>K</a:t>
            </a:r>
            <a:r>
              <a:rPr lang="en-US" dirty="0" smtClean="0"/>
              <a:t>| </a:t>
            </a:r>
            <a:r>
              <a:rPr lang="en-US" dirty="0"/>
              <a:t>&gt; </a:t>
            </a:r>
            <a:r>
              <a:rPr lang="en-US" i="1" dirty="0" err="1"/>
              <a:t>m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Therefore</a:t>
            </a:r>
            <a:r>
              <a:rPr lang="en-US" dirty="0"/>
              <a:t>, must be prepared to handle collisions in all cases.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two methods: chaining and open addressing.</a:t>
            </a:r>
            <a:endParaRPr lang="en-US" dirty="0" smtClean="0"/>
          </a:p>
          <a:p>
            <a:r>
              <a:rPr lang="en-US" dirty="0" smtClean="0"/>
              <a:t>Chaining </a:t>
            </a:r>
            <a:r>
              <a:rPr lang="en-US" dirty="0"/>
              <a:t>is usually better than open addressing. We’ll examine both.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 by chaining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715" y="1600200"/>
            <a:ext cx="6739279" cy="34653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797" y="5065594"/>
            <a:ext cx="7262412" cy="84005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 resolution by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i="1" dirty="0" smtClean="0"/>
              <a:t>Insertion</a:t>
            </a:r>
            <a:r>
              <a:rPr lang="en-US" b="1" i="1" dirty="0"/>
              <a:t>:</a:t>
            </a:r>
          </a:p>
          <a:p>
            <a:pPr lvl="1"/>
            <a:r>
              <a:rPr lang="en-US" dirty="0"/>
              <a:t>CHAINED-HASH-</a:t>
            </a:r>
            <a:r>
              <a:rPr lang="en-US" dirty="0" smtClean="0"/>
              <a:t>INSERT(</a:t>
            </a:r>
            <a:r>
              <a:rPr lang="en-US" i="1" dirty="0" smtClean="0"/>
              <a:t>T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i="1" dirty="0" err="1" smtClean="0"/>
              <a:t>x</a:t>
            </a:r>
            <a:r>
              <a:rPr lang="en-US" dirty="0"/>
              <a:t>)</a:t>
            </a:r>
            <a:r>
              <a:rPr lang="en-US" dirty="0" smtClean="0"/>
              <a:t> insert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at the head of list </a:t>
            </a:r>
            <a:r>
              <a:rPr lang="en-US" i="1" dirty="0" err="1" smtClean="0"/>
              <a:t>T</a:t>
            </a:r>
            <a:r>
              <a:rPr lang="en-US" dirty="0" err="1"/>
              <a:t>[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key</a:t>
            </a:r>
            <a:r>
              <a:rPr lang="en-US" dirty="0" err="1" smtClean="0"/>
              <a:t>[</a:t>
            </a:r>
            <a:r>
              <a:rPr lang="en-US" i="1" dirty="0" err="1" smtClean="0"/>
              <a:t>x</a:t>
            </a:r>
            <a:r>
              <a:rPr lang="en-US" dirty="0" smtClean="0"/>
              <a:t>])]</a:t>
            </a:r>
          </a:p>
          <a:p>
            <a:pPr lvl="1"/>
            <a:r>
              <a:rPr lang="en-US" dirty="0" smtClean="0"/>
              <a:t>Worst</a:t>
            </a:r>
            <a:r>
              <a:rPr lang="en-US" dirty="0"/>
              <a:t>-case running time is </a:t>
            </a:r>
            <a:r>
              <a:rPr lang="en-US" i="1" dirty="0" smtClean="0"/>
              <a:t>O</a:t>
            </a:r>
            <a:r>
              <a:rPr lang="en-US" dirty="0" smtClean="0"/>
              <a:t>(1).</a:t>
            </a:r>
          </a:p>
          <a:p>
            <a:pPr lvl="1"/>
            <a:r>
              <a:rPr lang="en-US" dirty="0" smtClean="0"/>
              <a:t>Assumes </a:t>
            </a:r>
            <a:r>
              <a:rPr lang="en-US" dirty="0"/>
              <a:t>that the element being inserted isn’t already in the list.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would take an additional search to check if it was already inserted.</a:t>
            </a:r>
            <a:endParaRPr lang="en-US" dirty="0" smtClean="0"/>
          </a:p>
          <a:p>
            <a:r>
              <a:rPr lang="en-US" b="1" i="1" dirty="0" smtClean="0"/>
              <a:t>Search</a:t>
            </a:r>
            <a:r>
              <a:rPr lang="en-US" b="1" i="1" dirty="0"/>
              <a:t>:</a:t>
            </a:r>
          </a:p>
          <a:p>
            <a:pPr lvl="1"/>
            <a:r>
              <a:rPr lang="en-US" dirty="0"/>
              <a:t>CHAINED-HASH-</a:t>
            </a:r>
            <a:r>
              <a:rPr lang="en-US" dirty="0" smtClean="0"/>
              <a:t>SEARCH(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err="1" smtClean="0"/>
              <a:t>k</a:t>
            </a:r>
            <a:r>
              <a:rPr lang="en-US" dirty="0"/>
              <a:t>)</a:t>
            </a:r>
            <a:r>
              <a:rPr lang="en-US" dirty="0" smtClean="0"/>
              <a:t> search </a:t>
            </a:r>
            <a:r>
              <a:rPr lang="en-US" dirty="0"/>
              <a:t>for an element with key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in list </a:t>
            </a:r>
            <a:r>
              <a:rPr lang="en-US" i="1" dirty="0" err="1" smtClean="0"/>
              <a:t>T</a:t>
            </a:r>
            <a:r>
              <a:rPr lang="en-US" dirty="0" err="1"/>
              <a:t>[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)].</a:t>
            </a:r>
          </a:p>
          <a:p>
            <a:pPr lvl="1"/>
            <a:r>
              <a:rPr lang="en-US" dirty="0"/>
              <a:t>Running time is proportional to the length of the list of elements in slot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).</a:t>
            </a:r>
          </a:p>
          <a:p>
            <a:r>
              <a:rPr lang="en-US" b="1" i="1" dirty="0" smtClean="0"/>
              <a:t>Deletion</a:t>
            </a:r>
            <a:r>
              <a:rPr lang="en-US" b="1" i="1" dirty="0"/>
              <a:t>:</a:t>
            </a:r>
          </a:p>
          <a:p>
            <a:pPr lvl="1"/>
            <a:r>
              <a:rPr lang="en-US" dirty="0"/>
              <a:t>CHAINED-HASH-</a:t>
            </a:r>
            <a:r>
              <a:rPr lang="en-US" dirty="0" smtClean="0"/>
              <a:t>DELETE(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err="1" smtClean="0"/>
              <a:t>x</a:t>
            </a:r>
            <a:r>
              <a:rPr lang="en-US" dirty="0" smtClean="0"/>
              <a:t>) delete </a:t>
            </a:r>
            <a:r>
              <a:rPr lang="en-US" dirty="0" err="1"/>
              <a:t>x</a:t>
            </a:r>
            <a:r>
              <a:rPr lang="en-US" dirty="0"/>
              <a:t> from the list</a:t>
            </a:r>
            <a:r>
              <a:rPr lang="en-US" dirty="0" smtClean="0"/>
              <a:t> </a:t>
            </a:r>
            <a:r>
              <a:rPr lang="en-US" i="1" dirty="0" err="1" smtClean="0"/>
              <a:t>T</a:t>
            </a:r>
            <a:r>
              <a:rPr lang="en-US" dirty="0" err="1" smtClean="0"/>
              <a:t>[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key</a:t>
            </a:r>
            <a:r>
              <a:rPr lang="en-US" dirty="0" err="1" smtClean="0"/>
              <a:t>[</a:t>
            </a:r>
            <a:r>
              <a:rPr lang="en-US" i="1" dirty="0" err="1" smtClean="0"/>
              <a:t>x</a:t>
            </a:r>
            <a:r>
              <a:rPr lang="en-US" dirty="0" smtClean="0"/>
              <a:t>])]</a:t>
            </a:r>
            <a:endParaRPr lang="en-US" i="1" dirty="0" smtClean="0"/>
          </a:p>
          <a:p>
            <a:pPr lvl="1"/>
            <a:r>
              <a:rPr lang="en-US" dirty="0" smtClean="0"/>
              <a:t>Given </a:t>
            </a:r>
            <a:r>
              <a:rPr lang="en-US" dirty="0"/>
              <a:t>pointer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to the element to delete, so no search is needed to find </a:t>
            </a:r>
            <a:r>
              <a:rPr lang="en-US" dirty="0" smtClean="0"/>
              <a:t>this element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Worst</a:t>
            </a:r>
            <a:r>
              <a:rPr lang="en-US" dirty="0"/>
              <a:t>-case running time is </a:t>
            </a:r>
            <a:r>
              <a:rPr lang="en-US" i="1" dirty="0" smtClean="0"/>
              <a:t>O</a:t>
            </a:r>
            <a:r>
              <a:rPr lang="en-US" dirty="0" smtClean="0"/>
              <a:t>(1) </a:t>
            </a:r>
            <a:r>
              <a:rPr lang="en-US" dirty="0"/>
              <a:t>time if the lists are doubly linked.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lists are singly linked, then deletion takes as long as searching, </a:t>
            </a:r>
            <a:r>
              <a:rPr lang="en-US" dirty="0" smtClean="0"/>
              <a:t>because we </a:t>
            </a:r>
            <a:r>
              <a:rPr lang="en-US" dirty="0"/>
              <a:t>must find </a:t>
            </a:r>
            <a:r>
              <a:rPr lang="en-US" i="1" dirty="0" err="1"/>
              <a:t>x</a:t>
            </a:r>
            <a:r>
              <a:rPr lang="en-US" dirty="0" err="1"/>
              <a:t>’s</a:t>
            </a:r>
            <a:r>
              <a:rPr lang="en-US" dirty="0"/>
              <a:t> predecessor in its list in order to correctly </a:t>
            </a:r>
            <a:r>
              <a:rPr lang="en-US" dirty="0" smtClean="0"/>
              <a:t>update </a:t>
            </a:r>
            <a:r>
              <a:rPr lang="en-US" i="1" dirty="0" smtClean="0"/>
              <a:t>next </a:t>
            </a:r>
            <a:r>
              <a:rPr lang="en-US" dirty="0"/>
              <a:t>pointers</a:t>
            </a:r>
            <a:r>
              <a:rPr lang="en-US" i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Analysis of hashing with chaining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Given a key, how long does it take to find an element with that key, or to </a:t>
            </a:r>
            <a:r>
              <a:rPr lang="en-US" dirty="0" smtClean="0"/>
              <a:t>determine that </a:t>
            </a:r>
            <a:r>
              <a:rPr lang="en-US" dirty="0"/>
              <a:t>there is no element with that key?</a:t>
            </a:r>
            <a:endParaRPr lang="en-US" dirty="0" smtClean="0"/>
          </a:p>
          <a:p>
            <a:pPr lvl="1"/>
            <a:r>
              <a:rPr lang="en-US" dirty="0" smtClean="0"/>
              <a:t>Analysis </a:t>
            </a:r>
            <a:r>
              <a:rPr lang="en-US" dirty="0"/>
              <a:t>is in terms of the </a:t>
            </a:r>
            <a:r>
              <a:rPr lang="en-US" b="1" i="1" dirty="0"/>
              <a:t>load </a:t>
            </a:r>
            <a:r>
              <a:rPr lang="en-US" b="1" i="1" dirty="0" smtClean="0"/>
              <a:t>factor </a:t>
            </a:r>
            <a:r>
              <a:rPr lang="en-US" i="1" dirty="0" err="1" smtClean="0"/>
              <a:t>α</a:t>
            </a:r>
            <a:r>
              <a:rPr lang="en-US" i="1" dirty="0" smtClean="0"/>
              <a:t> = </a:t>
            </a:r>
            <a:r>
              <a:rPr lang="en-US" i="1" dirty="0" err="1" smtClean="0"/>
              <a:t>n</a:t>
            </a:r>
            <a:r>
              <a:rPr lang="en-US" i="1" dirty="0" smtClean="0"/>
              <a:t> / </a:t>
            </a:r>
            <a:r>
              <a:rPr lang="en-US" i="1" dirty="0" err="1" smtClean="0"/>
              <a:t>m</a:t>
            </a:r>
            <a:r>
              <a:rPr lang="en-US" i="1" dirty="0" smtClean="0"/>
              <a:t>.</a:t>
            </a:r>
          </a:p>
          <a:p>
            <a:pPr lvl="1"/>
            <a:r>
              <a:rPr lang="en-US" i="1" dirty="0" err="1"/>
              <a:t>n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# of elements in the table.</a:t>
            </a:r>
            <a:endParaRPr lang="en-US" dirty="0" smtClean="0"/>
          </a:p>
          <a:p>
            <a:pPr lvl="1"/>
            <a:r>
              <a:rPr lang="en-US" i="1" dirty="0" err="1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# of slots in the table</a:t>
            </a:r>
            <a:r>
              <a:rPr lang="en-US" dirty="0" smtClean="0"/>
              <a:t> = </a:t>
            </a:r>
            <a:r>
              <a:rPr lang="en-US" dirty="0"/>
              <a:t># of (possibly empty) linked </a:t>
            </a:r>
            <a:r>
              <a:rPr lang="en-US" dirty="0" smtClean="0"/>
              <a:t>lists.</a:t>
            </a:r>
            <a:endParaRPr lang="en-US" dirty="0"/>
          </a:p>
          <a:p>
            <a:pPr lvl="1"/>
            <a:r>
              <a:rPr lang="en-US" dirty="0" smtClean="0"/>
              <a:t>Load </a:t>
            </a:r>
            <a:r>
              <a:rPr lang="en-US" dirty="0"/>
              <a:t>factor is average number of elements per linked list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Can have </a:t>
            </a:r>
            <a:r>
              <a:rPr lang="en-US" i="1" dirty="0" err="1" smtClean="0"/>
              <a:t>α</a:t>
            </a:r>
            <a:r>
              <a:rPr lang="en-US" i="1" dirty="0" smtClean="0"/>
              <a:t> </a:t>
            </a:r>
            <a:r>
              <a:rPr lang="en-US" dirty="0" smtClean="0"/>
              <a:t>&lt; 1,</a:t>
            </a:r>
            <a:r>
              <a:rPr lang="en-US" i="1" dirty="0" smtClean="0"/>
              <a:t> </a:t>
            </a:r>
            <a:r>
              <a:rPr lang="en-US" i="1" dirty="0" err="1" smtClean="0"/>
              <a:t>α</a:t>
            </a:r>
            <a:r>
              <a:rPr lang="en-US" i="1" dirty="0" smtClean="0"/>
              <a:t> </a:t>
            </a:r>
            <a:r>
              <a:rPr lang="en-US" dirty="0" smtClean="0"/>
              <a:t>&gt; 1 or </a:t>
            </a:r>
            <a:r>
              <a:rPr lang="en-US" i="1" dirty="0" err="1" smtClean="0"/>
              <a:t>α</a:t>
            </a:r>
            <a:r>
              <a:rPr lang="en-US" i="1" dirty="0" smtClean="0"/>
              <a:t> </a:t>
            </a:r>
            <a:r>
              <a:rPr lang="en-US" dirty="0" smtClean="0"/>
              <a:t>= 1.</a:t>
            </a:r>
          </a:p>
          <a:p>
            <a:pPr lvl="1"/>
            <a:r>
              <a:rPr lang="en-US" dirty="0"/>
              <a:t>Worst case is when all </a:t>
            </a:r>
            <a:r>
              <a:rPr lang="en-US" i="1" dirty="0" err="1"/>
              <a:t>n</a:t>
            </a:r>
            <a:r>
              <a:rPr lang="en-US" dirty="0"/>
              <a:t> keys hash to the same </a:t>
            </a:r>
            <a:r>
              <a:rPr lang="en-US" dirty="0" smtClean="0"/>
              <a:t>slot ⇒ get </a:t>
            </a:r>
            <a:r>
              <a:rPr lang="en-US" dirty="0"/>
              <a:t>a single list of length </a:t>
            </a:r>
            <a:r>
              <a:rPr lang="en-US" i="1" dirty="0" err="1" smtClean="0"/>
              <a:t>n</a:t>
            </a:r>
            <a:r>
              <a:rPr lang="en-US" i="1" dirty="0" smtClean="0"/>
              <a:t> ⇒ </a:t>
            </a:r>
            <a:r>
              <a:rPr lang="en-US" dirty="0" smtClean="0"/>
              <a:t>worst</a:t>
            </a:r>
            <a:r>
              <a:rPr lang="en-US" dirty="0"/>
              <a:t>-case time to search is</a:t>
            </a:r>
            <a:r>
              <a:rPr lang="en-US" dirty="0" smtClean="0"/>
              <a:t> 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dirty="0" smtClean="0"/>
              <a:t>), </a:t>
            </a:r>
            <a:r>
              <a:rPr lang="en-US" dirty="0"/>
              <a:t>plus time to compute hash function</a:t>
            </a:r>
            <a:r>
              <a:rPr lang="en-US" dirty="0" smtClean="0"/>
              <a:t>.</a:t>
            </a:r>
            <a:r>
              <a:rPr lang="en-US" sz="400" dirty="0" smtClean="0"/>
              <a:t>! </a:t>
            </a:r>
          </a:p>
          <a:p>
            <a:pPr lvl="1"/>
            <a:r>
              <a:rPr lang="en-US" dirty="0" smtClean="0"/>
              <a:t>Average </a:t>
            </a:r>
            <a:r>
              <a:rPr lang="en-US" dirty="0"/>
              <a:t>case depends on how well the hash function distributes the keys </a:t>
            </a:r>
            <a:r>
              <a:rPr lang="en-US" dirty="0" smtClean="0"/>
              <a:t>among the </a:t>
            </a:r>
            <a:r>
              <a:rPr lang="en-US" dirty="0"/>
              <a:t>slots.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Analysis of hashing with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focus on average-case performance of hashing with chaining.</a:t>
            </a:r>
            <a:endParaRPr lang="en-US" dirty="0" smtClean="0"/>
          </a:p>
          <a:p>
            <a:pPr lvl="1"/>
            <a:r>
              <a:rPr lang="en-US" dirty="0" smtClean="0"/>
              <a:t>Assume </a:t>
            </a:r>
            <a:r>
              <a:rPr lang="en-US" b="1" i="1" dirty="0"/>
              <a:t>simple uniform hashing</a:t>
            </a:r>
            <a:r>
              <a:rPr lang="en-US" dirty="0"/>
              <a:t>: any given element is equally likely to </a:t>
            </a:r>
            <a:r>
              <a:rPr lang="en-US" dirty="0" smtClean="0"/>
              <a:t>hash into </a:t>
            </a:r>
            <a:r>
              <a:rPr lang="en-US" dirty="0"/>
              <a:t>any of the </a:t>
            </a:r>
            <a:r>
              <a:rPr lang="en-US" i="1" dirty="0" err="1"/>
              <a:t>m</a:t>
            </a:r>
            <a:r>
              <a:rPr lang="en-US" i="1" dirty="0"/>
              <a:t> </a:t>
            </a:r>
            <a:r>
              <a:rPr lang="en-US" dirty="0"/>
              <a:t>slots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err="1" smtClean="0"/>
              <a:t>j</a:t>
            </a:r>
            <a:r>
              <a:rPr lang="en-US" dirty="0" smtClean="0"/>
              <a:t> = 0, 1, …, </a:t>
            </a:r>
            <a:r>
              <a:rPr lang="en-US" i="1" dirty="0" err="1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– 1, </a:t>
            </a:r>
            <a:r>
              <a:rPr lang="en-US" dirty="0"/>
              <a:t>denote the length of </a:t>
            </a:r>
            <a:r>
              <a:rPr lang="en-US" dirty="0" smtClean="0"/>
              <a:t>list </a:t>
            </a:r>
            <a:r>
              <a:rPr lang="en-US" i="1" dirty="0" err="1" smtClean="0"/>
              <a:t>T</a:t>
            </a:r>
            <a:r>
              <a:rPr lang="en-US" dirty="0" err="1" smtClean="0"/>
              <a:t>[</a:t>
            </a:r>
            <a:r>
              <a:rPr lang="en-US" i="1" dirty="0" err="1" smtClean="0"/>
              <a:t>j</a:t>
            </a:r>
            <a:r>
              <a:rPr lang="en-US" dirty="0" smtClean="0"/>
              <a:t>] by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i="1" dirty="0" smtClean="0"/>
              <a:t>. </a:t>
            </a:r>
            <a:r>
              <a:rPr lang="en-US" dirty="0" smtClean="0"/>
              <a:t>Then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smtClean="0"/>
              <a:t>n</a:t>
            </a:r>
            <a:r>
              <a:rPr lang="en-US" i="1" baseline="-25000" dirty="0" smtClean="0"/>
              <a:t>0 </a:t>
            </a:r>
            <a:r>
              <a:rPr lang="en-US" i="1" dirty="0" smtClean="0"/>
              <a:t>+ n</a:t>
            </a:r>
            <a:r>
              <a:rPr lang="en-US" i="1" baseline="-25000" dirty="0" smtClean="0"/>
              <a:t>1 </a:t>
            </a:r>
            <a:r>
              <a:rPr lang="en-US" i="1" dirty="0" smtClean="0"/>
              <a:t>. + … + n</a:t>
            </a:r>
            <a:r>
              <a:rPr lang="en-US" i="1" baseline="-25000" dirty="0" smtClean="0"/>
              <a:t>m-1 </a:t>
            </a:r>
            <a:r>
              <a:rPr lang="en-US" i="1" dirty="0" smtClean="0"/>
              <a:t>. </a:t>
            </a:r>
          </a:p>
          <a:p>
            <a:pPr lvl="1"/>
            <a:r>
              <a:rPr lang="en-US" dirty="0" smtClean="0"/>
              <a:t>Average value of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dirty="0" smtClean="0"/>
              <a:t>is </a:t>
            </a:r>
            <a:r>
              <a:rPr lang="en-US" i="1" dirty="0" err="1" smtClean="0"/>
              <a:t>E</a:t>
            </a:r>
            <a:r>
              <a:rPr lang="en-US" dirty="0" err="1" smtClean="0"/>
              <a:t>[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dirty="0" smtClean="0"/>
              <a:t>] = </a:t>
            </a:r>
            <a:r>
              <a:rPr lang="en-US" i="1" dirty="0" err="1" smtClean="0"/>
              <a:t>α</a:t>
            </a:r>
            <a:r>
              <a:rPr lang="en-US" i="1" dirty="0" smtClean="0"/>
              <a:t> = </a:t>
            </a:r>
            <a:r>
              <a:rPr lang="en-US" i="1" dirty="0" err="1" smtClean="0"/>
              <a:t>n</a:t>
            </a:r>
            <a:r>
              <a:rPr lang="en-US" i="1" dirty="0" smtClean="0"/>
              <a:t> / </a:t>
            </a:r>
            <a:r>
              <a:rPr lang="en-US" i="1" dirty="0" err="1" smtClean="0"/>
              <a:t>m</a:t>
            </a:r>
            <a:r>
              <a:rPr lang="en-US" i="1" dirty="0" smtClean="0"/>
              <a:t>.</a:t>
            </a:r>
          </a:p>
          <a:p>
            <a:pPr lvl="1"/>
            <a:r>
              <a:rPr lang="en-US" dirty="0"/>
              <a:t>Assume that we can compute the hash function in </a:t>
            </a:r>
            <a:r>
              <a:rPr lang="en-US" i="1" dirty="0" smtClean="0"/>
              <a:t>O</a:t>
            </a:r>
            <a:r>
              <a:rPr lang="en-US" dirty="0" smtClean="0"/>
              <a:t>(1) </a:t>
            </a:r>
            <a:r>
              <a:rPr lang="en-US" dirty="0"/>
              <a:t>time, so that the </a:t>
            </a:r>
            <a:r>
              <a:rPr lang="en-US" dirty="0" smtClean="0"/>
              <a:t>time required </a:t>
            </a:r>
            <a:r>
              <a:rPr lang="en-US" dirty="0"/>
              <a:t>to search for the element with key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depends on the length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h(k</a:t>
            </a:r>
            <a:r>
              <a:rPr lang="en-US" i="1" baseline="-25000" dirty="0" smtClean="0"/>
              <a:t>) </a:t>
            </a:r>
            <a:r>
              <a:rPr lang="en-US" dirty="0" smtClean="0"/>
              <a:t>of the list </a:t>
            </a:r>
            <a:r>
              <a:rPr lang="en-US" i="1" dirty="0" err="1" smtClean="0"/>
              <a:t>T</a:t>
            </a:r>
            <a:r>
              <a:rPr lang="en-US" dirty="0" err="1"/>
              <a:t>[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)].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Analysis of hashing with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consider two cases: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hash table contains no element with key </a:t>
            </a:r>
            <a:r>
              <a:rPr lang="en-US" i="1" dirty="0" err="1"/>
              <a:t>k</a:t>
            </a:r>
            <a:r>
              <a:rPr lang="en-US" dirty="0"/>
              <a:t>, then the search is unsuccessful.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hash table does contain an element with key </a:t>
            </a:r>
            <a:r>
              <a:rPr lang="en-US" i="1" dirty="0" err="1"/>
              <a:t>k</a:t>
            </a:r>
            <a:r>
              <a:rPr lang="en-US" dirty="0"/>
              <a:t>, then the search is successful.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Unsuccessful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/>
              <a:t>Theorem</a:t>
            </a:r>
          </a:p>
          <a:p>
            <a:pPr lvl="1"/>
            <a:r>
              <a:rPr lang="en-US" dirty="0"/>
              <a:t>An unsuccessful search takes expected </a:t>
            </a:r>
            <a:r>
              <a:rPr lang="en-US" dirty="0" smtClean="0"/>
              <a:t>time θ(1 + </a:t>
            </a:r>
            <a:r>
              <a:rPr lang="en-US" dirty="0" err="1" smtClean="0"/>
              <a:t>α</a:t>
            </a:r>
            <a:r>
              <a:rPr lang="en-US" dirty="0" smtClean="0"/>
              <a:t>)</a:t>
            </a:r>
          </a:p>
          <a:p>
            <a:r>
              <a:rPr lang="en-US" b="1" i="1" dirty="0"/>
              <a:t>Proof</a:t>
            </a:r>
            <a:r>
              <a:rPr lang="en-US" b="1" i="1" dirty="0" smtClean="0"/>
              <a:t> </a:t>
            </a:r>
          </a:p>
          <a:p>
            <a:pPr lvl="1"/>
            <a:r>
              <a:rPr lang="en-US" dirty="0" smtClean="0"/>
              <a:t>Simple </a:t>
            </a:r>
            <a:r>
              <a:rPr lang="en-US" dirty="0"/>
              <a:t>uniform </a:t>
            </a:r>
            <a:r>
              <a:rPr lang="en-US" dirty="0" smtClean="0"/>
              <a:t>hashing ⇒ any </a:t>
            </a:r>
            <a:r>
              <a:rPr lang="en-US" dirty="0"/>
              <a:t>key not already in the table is equally </a:t>
            </a:r>
            <a:r>
              <a:rPr lang="en-US" dirty="0" smtClean="0"/>
              <a:t>likely to </a:t>
            </a:r>
            <a:r>
              <a:rPr lang="en-US" dirty="0"/>
              <a:t>hash to any of the </a:t>
            </a:r>
            <a:r>
              <a:rPr lang="en-US" i="1" dirty="0" err="1"/>
              <a:t>m</a:t>
            </a:r>
            <a:r>
              <a:rPr lang="en-US" i="1" dirty="0"/>
              <a:t> </a:t>
            </a:r>
            <a:r>
              <a:rPr lang="en-US" dirty="0"/>
              <a:t>slots</a:t>
            </a:r>
            <a:r>
              <a:rPr lang="en-US" dirty="0" smtClean="0"/>
              <a:t>.</a:t>
            </a:r>
          </a:p>
          <a:p>
            <a:r>
              <a:rPr lang="en-US" dirty="0"/>
              <a:t>To search unsuccessfully for any key </a:t>
            </a:r>
            <a:r>
              <a:rPr lang="en-US" i="1" dirty="0" err="1"/>
              <a:t>k</a:t>
            </a:r>
            <a:r>
              <a:rPr lang="en-US" dirty="0"/>
              <a:t>, need to search to the end of the list</a:t>
            </a:r>
            <a:r>
              <a:rPr lang="en-US" dirty="0" smtClean="0"/>
              <a:t> </a:t>
            </a:r>
            <a:r>
              <a:rPr lang="en-US" i="1" dirty="0" err="1" smtClean="0"/>
              <a:t>T</a:t>
            </a:r>
            <a:r>
              <a:rPr lang="en-US" dirty="0" err="1" smtClean="0"/>
              <a:t>[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)]. </a:t>
            </a:r>
            <a:r>
              <a:rPr lang="en-US" dirty="0"/>
              <a:t>This list has expected length </a:t>
            </a:r>
            <a:r>
              <a:rPr lang="en-US" dirty="0" err="1" smtClean="0"/>
              <a:t>E[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h(k</a:t>
            </a:r>
            <a:r>
              <a:rPr lang="en-US" i="1" baseline="-25000" dirty="0" smtClean="0"/>
              <a:t>)</a:t>
            </a:r>
            <a:r>
              <a:rPr lang="en-US" dirty="0" smtClean="0"/>
              <a:t>] = </a:t>
            </a:r>
            <a:r>
              <a:rPr lang="en-US" i="1" dirty="0" err="1" smtClean="0"/>
              <a:t>α</a:t>
            </a:r>
            <a:r>
              <a:rPr lang="en-US" dirty="0" smtClean="0"/>
              <a:t>. </a:t>
            </a:r>
            <a:r>
              <a:rPr lang="en-US" dirty="0"/>
              <a:t>Therefore, the expected number </a:t>
            </a:r>
            <a:r>
              <a:rPr lang="en-US" dirty="0" smtClean="0"/>
              <a:t>of elements </a:t>
            </a:r>
            <a:r>
              <a:rPr lang="en-US" dirty="0"/>
              <a:t>examined in an unsuccessful search </a:t>
            </a:r>
            <a:r>
              <a:rPr lang="en-US" dirty="0" smtClean="0"/>
              <a:t>is </a:t>
            </a:r>
            <a:r>
              <a:rPr lang="en-US" i="1" dirty="0" err="1" smtClean="0"/>
              <a:t>α</a:t>
            </a:r>
            <a:r>
              <a:rPr lang="en-US" dirty="0" smtClean="0"/>
              <a:t>.</a:t>
            </a:r>
          </a:p>
          <a:p>
            <a:r>
              <a:rPr lang="en-US" dirty="0"/>
              <a:t>Adding in the time to compute the hash function, the total time required </a:t>
            </a:r>
            <a:r>
              <a:rPr lang="en-US" dirty="0" smtClean="0"/>
              <a:t>is θ(1 + </a:t>
            </a:r>
            <a:r>
              <a:rPr lang="en-US" i="1" dirty="0" err="1" smtClean="0"/>
              <a:t>α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Successful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expected time for a successful search is </a:t>
            </a:r>
            <a:r>
              <a:rPr lang="en-US" dirty="0" smtClean="0"/>
              <a:t>also θ(1 + </a:t>
            </a:r>
            <a:r>
              <a:rPr lang="en-US" i="1" dirty="0" err="1" smtClean="0"/>
              <a:t>α</a:t>
            </a:r>
            <a:r>
              <a:rPr lang="en-US" dirty="0" smtClean="0"/>
              <a:t>).</a:t>
            </a:r>
          </a:p>
          <a:p>
            <a:r>
              <a:rPr lang="en-US" dirty="0"/>
              <a:t>The circumstances are slightly different from an unsuccessful search.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probability that each list is searched is proportional to the number of </a:t>
            </a:r>
            <a:r>
              <a:rPr lang="en-US" dirty="0" smtClean="0"/>
              <a:t>elements it </a:t>
            </a:r>
            <a:r>
              <a:rPr lang="en-US" dirty="0"/>
              <a:t>contains</a:t>
            </a:r>
            <a:r>
              <a:rPr lang="en-US" dirty="0" smtClean="0"/>
              <a:t>.</a:t>
            </a:r>
          </a:p>
          <a:p>
            <a:r>
              <a:rPr lang="en-US" b="1" i="1" dirty="0"/>
              <a:t>Theorem</a:t>
            </a:r>
          </a:p>
          <a:p>
            <a:pPr lvl="1"/>
            <a:r>
              <a:rPr lang="en-US" dirty="0"/>
              <a:t>A successful search takes expected </a:t>
            </a:r>
            <a:r>
              <a:rPr lang="en-US" dirty="0" smtClean="0"/>
              <a:t>time θ(1 + </a:t>
            </a:r>
            <a:r>
              <a:rPr lang="en-US" i="1" dirty="0" err="1" smtClean="0"/>
              <a:t>α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Proof</a:t>
            </a:r>
            <a:r>
              <a:rPr lang="en-US" b="1" i="1" dirty="0" smtClean="0"/>
              <a:t> </a:t>
            </a:r>
          </a:p>
          <a:p>
            <a:pPr lvl="1"/>
            <a:r>
              <a:rPr lang="en-US" dirty="0" smtClean="0"/>
              <a:t>(omitted)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makes a good hash function?</a:t>
            </a:r>
            <a:endParaRPr lang="en-US" b="1" dirty="0" smtClean="0"/>
          </a:p>
          <a:p>
            <a:pPr lvl="1"/>
            <a:r>
              <a:rPr lang="en-US" dirty="0" smtClean="0"/>
              <a:t>Ideally</a:t>
            </a:r>
            <a:r>
              <a:rPr lang="en-US" dirty="0"/>
              <a:t>, the hash function satisfies the assumption of simple uniform hashing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In practice, it’s not possible to satisfy this assumption, since we don’t know </a:t>
            </a:r>
            <a:r>
              <a:rPr lang="en-US" dirty="0" smtClean="0"/>
              <a:t>in advance </a:t>
            </a:r>
            <a:r>
              <a:rPr lang="en-US" dirty="0"/>
              <a:t>the probability distribution that keys are drawn from, and the keys </a:t>
            </a:r>
            <a:r>
              <a:rPr lang="en-US" dirty="0" smtClean="0"/>
              <a:t>may not </a:t>
            </a:r>
            <a:r>
              <a:rPr lang="en-US" dirty="0"/>
              <a:t>be drawn </a:t>
            </a:r>
            <a:r>
              <a:rPr lang="en-US" dirty="0" smtClean="0"/>
              <a:t>independently.</a:t>
            </a:r>
            <a:endParaRPr lang="en-US" dirty="0"/>
          </a:p>
          <a:p>
            <a:pPr lvl="1"/>
            <a:r>
              <a:rPr lang="en-US" dirty="0" smtClean="0"/>
              <a:t>Often </a:t>
            </a:r>
            <a:r>
              <a:rPr lang="en-US" dirty="0"/>
              <a:t>use heuristics, based on the domain of the keys, to create a hash </a:t>
            </a:r>
            <a:r>
              <a:rPr lang="en-US" dirty="0" smtClean="0"/>
              <a:t>function that </a:t>
            </a:r>
            <a:r>
              <a:rPr lang="en-US" dirty="0"/>
              <a:t>performs well.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applications require a dynamic set that supports only the </a:t>
            </a:r>
            <a:r>
              <a:rPr lang="en-US" b="1" i="1" dirty="0"/>
              <a:t>dictionary </a:t>
            </a:r>
            <a:r>
              <a:rPr lang="en-US" b="1" i="1" dirty="0" smtClean="0"/>
              <a:t>operations </a:t>
            </a:r>
            <a:r>
              <a:rPr lang="en-US" dirty="0" smtClean="0"/>
              <a:t>INSERT</a:t>
            </a:r>
            <a:r>
              <a:rPr lang="en-US" dirty="0"/>
              <a:t>, SEARCH, and DELETE. Example: a symbol table in a compiler.</a:t>
            </a:r>
          </a:p>
          <a:p>
            <a:r>
              <a:rPr lang="en-US" dirty="0"/>
              <a:t>A hash table is effective for implementing a dictionary.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expected time to search for an element in a hash table is </a:t>
            </a:r>
            <a:r>
              <a:rPr lang="en-US" i="1" dirty="0" smtClean="0"/>
              <a:t>O</a:t>
            </a:r>
            <a:r>
              <a:rPr lang="en-US" dirty="0" smtClean="0"/>
              <a:t>(1), </a:t>
            </a:r>
            <a:r>
              <a:rPr lang="en-US" dirty="0"/>
              <a:t>under </a:t>
            </a:r>
            <a:r>
              <a:rPr lang="en-US" dirty="0" smtClean="0"/>
              <a:t>some reasonable </a:t>
            </a:r>
            <a:r>
              <a:rPr lang="en-US" dirty="0"/>
              <a:t>assumptions.</a:t>
            </a:r>
            <a:endParaRPr lang="en-US" dirty="0" smtClean="0"/>
          </a:p>
          <a:p>
            <a:pPr lvl="1"/>
            <a:r>
              <a:rPr lang="en-US" dirty="0" smtClean="0"/>
              <a:t>Worst</a:t>
            </a:r>
            <a:r>
              <a:rPr lang="en-US" dirty="0"/>
              <a:t>-case search time is</a:t>
            </a:r>
            <a:r>
              <a:rPr lang="en-US" dirty="0" smtClean="0"/>
              <a:t> </a:t>
            </a:r>
            <a:r>
              <a:rPr lang="en-US" dirty="0" err="1" smtClean="0"/>
              <a:t>Θ(n</a:t>
            </a:r>
            <a:r>
              <a:rPr lang="en-US" dirty="0" smtClean="0"/>
              <a:t>), </a:t>
            </a:r>
            <a:r>
              <a:rPr lang="en-US" dirty="0"/>
              <a:t>however.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 as natural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Hash functions assume that the keys are natural numbers.</a:t>
            </a:r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dirty="0"/>
              <a:t>they’re not, have to interpret them as natural numbers.</a:t>
            </a:r>
            <a:endParaRPr lang="en-US" dirty="0" smtClean="0"/>
          </a:p>
          <a:p>
            <a:pPr lvl="1"/>
            <a:r>
              <a:rPr lang="en-US" b="1" i="1" dirty="0" smtClean="0"/>
              <a:t>Example</a:t>
            </a:r>
            <a:r>
              <a:rPr lang="en-US" dirty="0"/>
              <a:t>: Interpret a character string as an integer expressed in some </a:t>
            </a:r>
            <a:r>
              <a:rPr lang="en-US" dirty="0" smtClean="0"/>
              <a:t>radix notation</a:t>
            </a:r>
            <a:r>
              <a:rPr lang="en-US" dirty="0"/>
              <a:t>. Suppose the string is CLRS:</a:t>
            </a:r>
            <a:endParaRPr lang="en-US" dirty="0" smtClean="0"/>
          </a:p>
          <a:p>
            <a:pPr lvl="1"/>
            <a:r>
              <a:rPr lang="en-US" dirty="0" smtClean="0"/>
              <a:t>ASCII </a:t>
            </a:r>
            <a:r>
              <a:rPr lang="en-US" dirty="0"/>
              <a:t>values: C</a:t>
            </a:r>
            <a:r>
              <a:rPr lang="en-US" dirty="0" smtClean="0"/>
              <a:t> = </a:t>
            </a:r>
            <a:r>
              <a:rPr lang="en-US" dirty="0"/>
              <a:t>67, L</a:t>
            </a:r>
            <a:r>
              <a:rPr lang="en-US" dirty="0" smtClean="0"/>
              <a:t> = </a:t>
            </a:r>
            <a:r>
              <a:rPr lang="en-US" dirty="0"/>
              <a:t>76, R</a:t>
            </a:r>
            <a:r>
              <a:rPr lang="en-US" dirty="0" smtClean="0"/>
              <a:t> = </a:t>
            </a:r>
            <a:r>
              <a:rPr lang="en-US" dirty="0"/>
              <a:t>82, S</a:t>
            </a:r>
            <a:r>
              <a:rPr lang="en-US" dirty="0" smtClean="0"/>
              <a:t> = </a:t>
            </a:r>
            <a:r>
              <a:rPr lang="en-US" dirty="0"/>
              <a:t>83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There are 128 basic ASCII </a:t>
            </a:r>
            <a:r>
              <a:rPr lang="en-US" dirty="0" smtClean="0"/>
              <a:t>values.</a:t>
            </a:r>
            <a:endParaRPr lang="en-US" dirty="0"/>
          </a:p>
          <a:p>
            <a:pPr lvl="1"/>
            <a:r>
              <a:rPr lang="en-US" dirty="0" smtClean="0"/>
              <a:t>So </a:t>
            </a:r>
            <a:r>
              <a:rPr lang="en-US" dirty="0"/>
              <a:t>interpret CLRS as</a:t>
            </a:r>
            <a:r>
              <a:rPr lang="en-US" dirty="0" smtClean="0"/>
              <a:t> (67*128</a:t>
            </a:r>
            <a:r>
              <a:rPr lang="en-US" baseline="30000" dirty="0" smtClean="0"/>
              <a:t>3</a:t>
            </a:r>
            <a:r>
              <a:rPr lang="en-US" dirty="0" smtClean="0"/>
              <a:t>) + (76*128</a:t>
            </a:r>
            <a:r>
              <a:rPr lang="en-US" baseline="30000" dirty="0" smtClean="0"/>
              <a:t>2</a:t>
            </a:r>
            <a:r>
              <a:rPr lang="en-US" dirty="0" smtClean="0"/>
              <a:t>) + (82*128</a:t>
            </a:r>
            <a:r>
              <a:rPr lang="en-US" baseline="30000" dirty="0" smtClean="0"/>
              <a:t>1</a:t>
            </a:r>
            <a:r>
              <a:rPr lang="en-US" dirty="0" smtClean="0"/>
              <a:t>) + (83*128</a:t>
            </a:r>
            <a:r>
              <a:rPr lang="en-US" baseline="30000" dirty="0" smtClean="0"/>
              <a:t>0</a:t>
            </a:r>
            <a:r>
              <a:rPr lang="en-US" dirty="0" smtClean="0"/>
              <a:t>)= 141,764,947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 =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mod </a:t>
            </a:r>
            <a:r>
              <a:rPr lang="en-US" i="1" dirty="0" err="1"/>
              <a:t>m</a:t>
            </a:r>
            <a:r>
              <a:rPr lang="en-US" i="1" dirty="0" smtClean="0"/>
              <a:t> </a:t>
            </a:r>
            <a:r>
              <a:rPr lang="en-US" dirty="0" smtClean="0"/>
              <a:t>.</a:t>
            </a:r>
          </a:p>
          <a:p>
            <a:r>
              <a:rPr lang="en-US" b="1" i="1" dirty="0"/>
              <a:t>Example</a:t>
            </a:r>
            <a:r>
              <a:rPr lang="en-US" dirty="0"/>
              <a:t>: </a:t>
            </a:r>
            <a:r>
              <a:rPr lang="en-US" i="1" dirty="0" err="1"/>
              <a:t>m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20 and </a:t>
            </a:r>
            <a:r>
              <a:rPr lang="en-US" i="1" dirty="0" err="1"/>
              <a:t>k</a:t>
            </a:r>
            <a:r>
              <a:rPr lang="en-US" i="1" dirty="0" smtClean="0"/>
              <a:t> = </a:t>
            </a:r>
            <a:r>
              <a:rPr lang="en-US" dirty="0" smtClean="0"/>
              <a:t>91 ⇒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 = </a:t>
            </a:r>
            <a:r>
              <a:rPr lang="en-US" dirty="0"/>
              <a:t>11.</a:t>
            </a:r>
          </a:p>
          <a:p>
            <a:r>
              <a:rPr lang="en-US" dirty="0"/>
              <a:t>Advantage: Fast, since requires just one division operation.</a:t>
            </a:r>
          </a:p>
          <a:p>
            <a:r>
              <a:rPr lang="en-US" dirty="0"/>
              <a:t>Disadvantage: Have to avoid certain values of </a:t>
            </a:r>
            <a:r>
              <a:rPr lang="en-US" i="1" dirty="0" err="1"/>
              <a:t>m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 smtClean="0"/>
              <a:t>Powers </a:t>
            </a:r>
            <a:r>
              <a:rPr lang="en-US" dirty="0"/>
              <a:t>of 2 are bad. If </a:t>
            </a:r>
            <a:r>
              <a:rPr lang="en-US" i="1" dirty="0" err="1"/>
              <a:t>m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2</a:t>
            </a:r>
            <a:r>
              <a:rPr lang="en-US" i="1" baseline="30000" dirty="0"/>
              <a:t>p</a:t>
            </a:r>
            <a:r>
              <a:rPr lang="en-US" dirty="0"/>
              <a:t> for integer </a:t>
            </a:r>
            <a:r>
              <a:rPr lang="en-US" i="1" dirty="0" err="1"/>
              <a:t>p</a:t>
            </a:r>
            <a:r>
              <a:rPr lang="en-US" dirty="0"/>
              <a:t>, then</a:t>
            </a:r>
            <a:r>
              <a:rPr lang="en-US" dirty="0" smtClean="0"/>
              <a:t>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 </a:t>
            </a:r>
            <a:r>
              <a:rPr lang="en-US" dirty="0"/>
              <a:t>is just the </a:t>
            </a:r>
            <a:r>
              <a:rPr lang="en-US" dirty="0" smtClean="0"/>
              <a:t>least significant </a:t>
            </a:r>
            <a:r>
              <a:rPr lang="en-US" i="1" dirty="0" err="1"/>
              <a:t>p</a:t>
            </a:r>
            <a:r>
              <a:rPr lang="en-US" i="1" dirty="0"/>
              <a:t> </a:t>
            </a:r>
            <a:r>
              <a:rPr lang="en-US" dirty="0"/>
              <a:t>bits of </a:t>
            </a:r>
            <a:r>
              <a:rPr lang="en-US" i="1" dirty="0" err="1"/>
              <a:t>k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is a character string interpreted in radix</a:t>
            </a:r>
            <a:r>
              <a:rPr lang="en-US" dirty="0" smtClean="0"/>
              <a:t> 2</a:t>
            </a:r>
            <a:r>
              <a:rPr lang="en-US" i="1" baseline="30000" dirty="0" smtClean="0"/>
              <a:t>p</a:t>
            </a:r>
            <a:r>
              <a:rPr lang="en-US" dirty="0" smtClean="0"/>
              <a:t> (</a:t>
            </a:r>
            <a:r>
              <a:rPr lang="en-US" dirty="0"/>
              <a:t>as in CLRS example), </a:t>
            </a:r>
            <a:r>
              <a:rPr lang="en-US" dirty="0" smtClean="0"/>
              <a:t>then </a:t>
            </a:r>
            <a:r>
              <a:rPr lang="en-US" i="1" dirty="0" err="1" smtClean="0"/>
              <a:t>m</a:t>
            </a:r>
            <a:r>
              <a:rPr lang="en-US" dirty="0" smtClean="0"/>
              <a:t> = 2</a:t>
            </a:r>
            <a:r>
              <a:rPr lang="en-US" i="1" baseline="30000" dirty="0" smtClean="0"/>
              <a:t>p</a:t>
            </a:r>
            <a:r>
              <a:rPr lang="en-US" dirty="0" smtClean="0"/>
              <a:t> -1 </a:t>
            </a:r>
            <a:r>
              <a:rPr lang="en-US" dirty="0"/>
              <a:t>is bad: permuting characters in a string does not change its </a:t>
            </a:r>
            <a:r>
              <a:rPr lang="en-US" dirty="0" smtClean="0"/>
              <a:t>hash value </a:t>
            </a:r>
            <a:r>
              <a:rPr lang="en-US" dirty="0"/>
              <a:t>(Exercise 11.3-3).</a:t>
            </a:r>
          </a:p>
          <a:p>
            <a:r>
              <a:rPr lang="en-US" b="1" i="1" dirty="0"/>
              <a:t>Good choice for </a:t>
            </a:r>
            <a:r>
              <a:rPr lang="en-US" b="1" i="1" dirty="0" err="1"/>
              <a:t>m</a:t>
            </a:r>
            <a:r>
              <a:rPr lang="en-US" b="1" i="1" dirty="0"/>
              <a:t>: </a:t>
            </a:r>
            <a:r>
              <a:rPr lang="en-US" dirty="0"/>
              <a:t>A prime not too close to an exact power of 2.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Choose constant </a:t>
            </a:r>
            <a:r>
              <a:rPr lang="en-US" i="1" dirty="0"/>
              <a:t>A </a:t>
            </a:r>
            <a:r>
              <a:rPr lang="en-US" dirty="0"/>
              <a:t>in the range 0 &lt; </a:t>
            </a:r>
            <a:r>
              <a:rPr lang="en-US" i="1" dirty="0"/>
              <a:t>A </a:t>
            </a:r>
            <a:r>
              <a:rPr lang="en-US" dirty="0"/>
              <a:t>&lt; 1.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Multiply </a:t>
            </a:r>
            <a:r>
              <a:rPr lang="en-US" dirty="0"/>
              <a:t>key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by </a:t>
            </a:r>
            <a:r>
              <a:rPr lang="en-US" i="1" dirty="0"/>
              <a:t>A</a:t>
            </a:r>
            <a:r>
              <a:rPr lang="en-US" dirty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Extract </a:t>
            </a:r>
            <a:r>
              <a:rPr lang="en-US" dirty="0"/>
              <a:t>the fractional part of </a:t>
            </a:r>
            <a:r>
              <a:rPr lang="en-US" i="1" dirty="0"/>
              <a:t>kA</a:t>
            </a:r>
            <a:r>
              <a:rPr lang="en-US" dirty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Multiply </a:t>
            </a:r>
            <a:r>
              <a:rPr lang="en-US" dirty="0"/>
              <a:t>the fractional part by </a:t>
            </a:r>
            <a:r>
              <a:rPr lang="en-US" i="1" dirty="0" err="1"/>
              <a:t>m</a:t>
            </a:r>
            <a:r>
              <a:rPr lang="en-US" dirty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Take </a:t>
            </a:r>
            <a:r>
              <a:rPr lang="en-US" dirty="0"/>
              <a:t>the floor of the result</a:t>
            </a:r>
            <a:r>
              <a:rPr lang="en-US" dirty="0" smtClean="0"/>
              <a:t>.</a:t>
            </a:r>
          </a:p>
          <a:p>
            <a:r>
              <a:rPr lang="en-US" b="1" i="1" dirty="0"/>
              <a:t>Disadvantage: </a:t>
            </a:r>
            <a:r>
              <a:rPr lang="en-US" dirty="0"/>
              <a:t>Slower than division method</a:t>
            </a:r>
            <a:r>
              <a:rPr lang="en-US" b="1" i="1" dirty="0"/>
              <a:t>.</a:t>
            </a:r>
          </a:p>
          <a:p>
            <a:r>
              <a:rPr lang="en-US" b="1" i="1" dirty="0"/>
              <a:t>Advantage: </a:t>
            </a:r>
            <a:r>
              <a:rPr lang="en-US" dirty="0"/>
              <a:t>Value of </a:t>
            </a:r>
            <a:r>
              <a:rPr lang="en-US" i="1" dirty="0" err="1"/>
              <a:t>m</a:t>
            </a:r>
            <a:r>
              <a:rPr lang="en-US" i="1" dirty="0"/>
              <a:t> </a:t>
            </a:r>
            <a:r>
              <a:rPr lang="en-US" dirty="0"/>
              <a:t>is not critical</a:t>
            </a:r>
            <a:r>
              <a:rPr lang="en-US" b="1" i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(Relatively) easy implementation: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</a:t>
            </a:r>
            <a:r>
              <a:rPr lang="en-US" i="1" dirty="0" err="1"/>
              <a:t>m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2</a:t>
            </a:r>
            <a:r>
              <a:rPr lang="en-US" i="1" baseline="30000" dirty="0"/>
              <a:t>p</a:t>
            </a:r>
            <a:r>
              <a:rPr lang="en-US" dirty="0"/>
              <a:t> for some integer </a:t>
            </a:r>
            <a:r>
              <a:rPr lang="en-US" i="1" dirty="0" err="1"/>
              <a:t>p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Let </a:t>
            </a:r>
            <a:r>
              <a:rPr lang="en-US" dirty="0"/>
              <a:t>the word size of the machine be </a:t>
            </a:r>
            <a:r>
              <a:rPr lang="en-US" i="1" dirty="0" err="1"/>
              <a:t>w</a:t>
            </a:r>
            <a:r>
              <a:rPr lang="en-US" i="1" dirty="0"/>
              <a:t> </a:t>
            </a:r>
            <a:r>
              <a:rPr lang="en-US" dirty="0"/>
              <a:t>bits.</a:t>
            </a:r>
            <a:endParaRPr lang="en-US" dirty="0" smtClean="0"/>
          </a:p>
          <a:p>
            <a:r>
              <a:rPr lang="en-US" dirty="0" smtClean="0"/>
              <a:t>Assume </a:t>
            </a:r>
            <a:r>
              <a:rPr lang="en-US" dirty="0"/>
              <a:t>that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fits into a single word. (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takes </a:t>
            </a:r>
            <a:r>
              <a:rPr lang="en-US" i="1" dirty="0" err="1"/>
              <a:t>w</a:t>
            </a:r>
            <a:r>
              <a:rPr lang="en-US" i="1" dirty="0"/>
              <a:t> </a:t>
            </a:r>
            <a:r>
              <a:rPr lang="en-US" dirty="0"/>
              <a:t>bits.)</a:t>
            </a:r>
            <a:endParaRPr lang="en-US" dirty="0" smtClean="0"/>
          </a:p>
          <a:p>
            <a:r>
              <a:rPr lang="en-US" dirty="0" smtClean="0"/>
              <a:t>Let </a:t>
            </a:r>
            <a:r>
              <a:rPr lang="en-US" i="1" dirty="0" err="1"/>
              <a:t>s</a:t>
            </a:r>
            <a:r>
              <a:rPr lang="en-US" i="1" dirty="0"/>
              <a:t> </a:t>
            </a:r>
            <a:r>
              <a:rPr lang="en-US" dirty="0"/>
              <a:t>be an integer in the range 0 &lt; </a:t>
            </a:r>
            <a:r>
              <a:rPr lang="en-US" i="1" dirty="0" err="1"/>
              <a:t>s</a:t>
            </a:r>
            <a:r>
              <a:rPr lang="en-US" i="1" dirty="0"/>
              <a:t> </a:t>
            </a:r>
            <a:r>
              <a:rPr lang="en-US" dirty="0"/>
              <a:t>&lt; 2</a:t>
            </a:r>
            <a:r>
              <a:rPr lang="en-US" i="1" baseline="30000" dirty="0"/>
              <a:t>w</a:t>
            </a:r>
            <a:r>
              <a:rPr lang="en-US" dirty="0"/>
              <a:t>. (</a:t>
            </a:r>
            <a:r>
              <a:rPr lang="en-US" i="1" dirty="0" err="1"/>
              <a:t>s</a:t>
            </a:r>
            <a:r>
              <a:rPr lang="en-US" i="1" dirty="0"/>
              <a:t> </a:t>
            </a:r>
            <a:r>
              <a:rPr lang="en-US" dirty="0"/>
              <a:t>takes </a:t>
            </a:r>
            <a:r>
              <a:rPr lang="en-US" i="1" dirty="0" err="1"/>
              <a:t>w</a:t>
            </a:r>
            <a:r>
              <a:rPr lang="en-US" i="1" dirty="0"/>
              <a:t> </a:t>
            </a:r>
            <a:r>
              <a:rPr lang="en-US" dirty="0"/>
              <a:t>bits.)</a:t>
            </a:r>
            <a:endParaRPr lang="en-US" dirty="0" smtClean="0"/>
          </a:p>
          <a:p>
            <a:r>
              <a:rPr lang="en-US" dirty="0" smtClean="0"/>
              <a:t>Restrict </a:t>
            </a:r>
            <a:r>
              <a:rPr lang="en-US" i="1" dirty="0"/>
              <a:t>A </a:t>
            </a:r>
            <a:r>
              <a:rPr lang="en-US" dirty="0"/>
              <a:t>to be of the form </a:t>
            </a:r>
            <a:r>
              <a:rPr lang="en-US" i="1" dirty="0" smtClean="0"/>
              <a:t>s</a:t>
            </a:r>
            <a:r>
              <a:rPr lang="en-US" dirty="0" smtClean="0"/>
              <a:t>/2</a:t>
            </a:r>
            <a:r>
              <a:rPr lang="en-US" i="1" baseline="30000" dirty="0" smtClean="0"/>
              <a:t>w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(Relatively) easy implementation: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250" y="1676400"/>
            <a:ext cx="7683500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(Relatively) easy implementation: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2373"/>
            <a:ext cx="8229600" cy="49764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Multiply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by </a:t>
            </a:r>
            <a:r>
              <a:rPr lang="en-US" i="1" dirty="0" err="1"/>
              <a:t>s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Since </a:t>
            </a:r>
            <a:r>
              <a:rPr lang="en-US" dirty="0"/>
              <a:t>we’re multiplying two </a:t>
            </a:r>
            <a:r>
              <a:rPr lang="en-US" i="1" dirty="0" err="1"/>
              <a:t>w</a:t>
            </a:r>
            <a:r>
              <a:rPr lang="en-US" dirty="0"/>
              <a:t>-bit words, the result is 2</a:t>
            </a:r>
            <a:r>
              <a:rPr lang="en-US" i="1" dirty="0"/>
              <a:t>w</a:t>
            </a:r>
            <a:r>
              <a:rPr lang="en-US" dirty="0"/>
              <a:t> bits, </a:t>
            </a:r>
            <a:r>
              <a:rPr lang="en-US" i="1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2</a:t>
            </a:r>
            <a:r>
              <a:rPr lang="en-US" i="1" baseline="30000" dirty="0" smtClean="0"/>
              <a:t>w</a:t>
            </a:r>
            <a:r>
              <a:rPr lang="en-US" dirty="0" smtClean="0"/>
              <a:t>+</a:t>
            </a:r>
            <a:r>
              <a:rPr lang="en-US" i="1" dirty="0" smtClean="0"/>
              <a:t>r</a:t>
            </a:r>
            <a:r>
              <a:rPr lang="en-US" baseline="-25000" dirty="0" smtClean="0"/>
              <a:t>0</a:t>
            </a:r>
            <a:r>
              <a:rPr lang="en-US" dirty="0"/>
              <a:t>, </a:t>
            </a:r>
            <a:r>
              <a:rPr lang="en-US" dirty="0" smtClean="0"/>
              <a:t>where</a:t>
            </a:r>
            <a:r>
              <a:rPr lang="en-US" dirty="0"/>
              <a:t> </a:t>
            </a:r>
            <a:r>
              <a:rPr lang="en-US" i="1" dirty="0" smtClean="0"/>
              <a:t>r</a:t>
            </a:r>
            <a:r>
              <a:rPr lang="en-US" baseline="-25000" dirty="0" smtClean="0"/>
              <a:t>1 </a:t>
            </a:r>
            <a:r>
              <a:rPr lang="en-US" dirty="0" smtClean="0"/>
              <a:t>is </a:t>
            </a:r>
            <a:r>
              <a:rPr lang="en-US" dirty="0"/>
              <a:t>the high-order word of the product and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baseline="-25000" dirty="0" smtClean="0"/>
              <a:t>0 </a:t>
            </a:r>
            <a:r>
              <a:rPr lang="en-US" dirty="0" smtClean="0"/>
              <a:t>is </a:t>
            </a:r>
            <a:r>
              <a:rPr lang="en-US" dirty="0"/>
              <a:t>the low-order word.</a:t>
            </a:r>
            <a:endParaRPr lang="en-US" dirty="0" smtClean="0"/>
          </a:p>
          <a:p>
            <a:r>
              <a:rPr lang="en-US" i="1" dirty="0" smtClean="0"/>
              <a:t>r</a:t>
            </a:r>
            <a:r>
              <a:rPr lang="en-US" baseline="-25000" dirty="0" smtClean="0"/>
              <a:t>1 </a:t>
            </a:r>
            <a:r>
              <a:rPr lang="en-US" dirty="0" smtClean="0"/>
              <a:t>holds </a:t>
            </a:r>
            <a:r>
              <a:rPr lang="en-US" dirty="0"/>
              <a:t>the integer part of kA (</a:t>
            </a:r>
            <a:r>
              <a:rPr lang="en-US" dirty="0" err="1"/>
              <a:t>bkAc</a:t>
            </a:r>
            <a:r>
              <a:rPr lang="en-US" dirty="0"/>
              <a:t>) and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baseline="-25000" dirty="0" smtClean="0"/>
              <a:t>0 </a:t>
            </a:r>
            <a:r>
              <a:rPr lang="en-US" dirty="0" smtClean="0"/>
              <a:t>holds </a:t>
            </a:r>
            <a:r>
              <a:rPr lang="en-US" dirty="0"/>
              <a:t>the fractional part of </a:t>
            </a:r>
            <a:r>
              <a:rPr lang="en-US" i="1" dirty="0" err="1" smtClean="0"/>
              <a:t>k</a:t>
            </a:r>
            <a:r>
              <a:rPr lang="en-US" i="1" dirty="0" smtClean="0"/>
              <a:t> A </a:t>
            </a:r>
            <a:r>
              <a:rPr lang="en-US" dirty="0" smtClean="0"/>
              <a:t>(</a:t>
            </a:r>
            <a:r>
              <a:rPr lang="en-US" i="1" dirty="0" err="1"/>
              <a:t>k</a:t>
            </a:r>
            <a:r>
              <a:rPr lang="en-US" i="1" dirty="0"/>
              <a:t> A </a:t>
            </a:r>
            <a:r>
              <a:rPr lang="en-US" dirty="0"/>
              <a:t>mod 1</a:t>
            </a:r>
            <a:r>
              <a:rPr lang="en-US" dirty="0" smtClean="0"/>
              <a:t> = </a:t>
            </a:r>
            <a:r>
              <a:rPr lang="en-US" i="1" dirty="0" err="1" smtClean="0"/>
              <a:t>k</a:t>
            </a:r>
            <a:r>
              <a:rPr lang="en-US" i="1" dirty="0" smtClean="0"/>
              <a:t> A </a:t>
            </a:r>
            <a:r>
              <a:rPr lang="en-US" dirty="0" smtClean="0"/>
              <a:t>– floor( </a:t>
            </a:r>
            <a:r>
              <a:rPr lang="en-US" i="1" dirty="0" err="1" smtClean="0"/>
              <a:t>k</a:t>
            </a:r>
            <a:r>
              <a:rPr lang="en-US" i="1" dirty="0" smtClean="0"/>
              <a:t> A</a:t>
            </a:r>
            <a:r>
              <a:rPr lang="en-US" dirty="0" smtClean="0"/>
              <a:t>))</a:t>
            </a:r>
            <a:r>
              <a:rPr lang="en-US" dirty="0"/>
              <a:t>. Think of the “binary point” (analog of </a:t>
            </a:r>
            <a:r>
              <a:rPr lang="en-US" dirty="0" smtClean="0"/>
              <a:t>decimal point</a:t>
            </a:r>
            <a:r>
              <a:rPr lang="en-US" dirty="0"/>
              <a:t>, but for binary representation) as being between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baseline="-25000" dirty="0" smtClean="0"/>
              <a:t>1 </a:t>
            </a:r>
            <a:r>
              <a:rPr lang="en-US" dirty="0" smtClean="0"/>
              <a:t>and </a:t>
            </a:r>
            <a:r>
              <a:rPr lang="en-US" i="1" dirty="0" smtClean="0"/>
              <a:t>r</a:t>
            </a:r>
            <a:r>
              <a:rPr lang="en-US" baseline="-25000" dirty="0" smtClean="0"/>
              <a:t>0 </a:t>
            </a:r>
            <a:r>
              <a:rPr lang="en-US" dirty="0" smtClean="0"/>
              <a:t>. Since we don’t care </a:t>
            </a:r>
            <a:r>
              <a:rPr lang="en-US" dirty="0"/>
              <a:t>about the integer part of </a:t>
            </a:r>
            <a:r>
              <a:rPr lang="en-US" i="1" dirty="0" err="1" smtClean="0"/>
              <a:t>k</a:t>
            </a:r>
            <a:r>
              <a:rPr lang="en-US" i="1" dirty="0" smtClean="0"/>
              <a:t> A</a:t>
            </a:r>
            <a:r>
              <a:rPr lang="en-US" dirty="0"/>
              <a:t>, we can forget about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baseline="-25000" dirty="0" smtClean="0"/>
              <a:t>1 </a:t>
            </a:r>
            <a:r>
              <a:rPr lang="en-US" dirty="0" smtClean="0"/>
              <a:t>and </a:t>
            </a:r>
            <a:r>
              <a:rPr lang="en-US" dirty="0"/>
              <a:t>just use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baseline="-25000" dirty="0" smtClean="0"/>
              <a:t>0 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Since </a:t>
            </a:r>
            <a:r>
              <a:rPr lang="en-US" dirty="0"/>
              <a:t>we want</a:t>
            </a:r>
            <a:r>
              <a:rPr lang="en-US" dirty="0" smtClean="0"/>
              <a:t> floor( </a:t>
            </a:r>
            <a:r>
              <a:rPr lang="en-US" i="1" dirty="0" err="1" smtClean="0"/>
              <a:t>m</a:t>
            </a:r>
            <a:r>
              <a:rPr lang="en-US" i="1" dirty="0" smtClean="0"/>
              <a:t> (</a:t>
            </a:r>
            <a:r>
              <a:rPr lang="en-US" i="1" dirty="0" err="1" smtClean="0"/>
              <a:t>k</a:t>
            </a:r>
            <a:r>
              <a:rPr lang="en-US" i="1" dirty="0" smtClean="0"/>
              <a:t> A </a:t>
            </a:r>
            <a:r>
              <a:rPr lang="en-US" dirty="0"/>
              <a:t>mod </a:t>
            </a:r>
            <a:r>
              <a:rPr lang="en-US" dirty="0" smtClean="0"/>
              <a:t>1)), </a:t>
            </a:r>
            <a:r>
              <a:rPr lang="en-US" dirty="0"/>
              <a:t>we could get that value by shifting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baseline="-25000" dirty="0" smtClean="0"/>
              <a:t>0  </a:t>
            </a:r>
            <a:r>
              <a:rPr lang="en-US" dirty="0" smtClean="0"/>
              <a:t>to the left </a:t>
            </a:r>
            <a:r>
              <a:rPr lang="en-US" dirty="0"/>
              <a:t>by </a:t>
            </a:r>
            <a:r>
              <a:rPr lang="en-US" i="1" dirty="0" err="1"/>
              <a:t>p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m</a:t>
            </a:r>
            <a:r>
              <a:rPr lang="en-US" i="1" dirty="0" smtClean="0"/>
              <a:t> </a:t>
            </a:r>
            <a:r>
              <a:rPr lang="en-US" dirty="0"/>
              <a:t>bits and then taking the </a:t>
            </a:r>
            <a:r>
              <a:rPr lang="en-US" i="1" dirty="0" err="1"/>
              <a:t>p</a:t>
            </a:r>
            <a:r>
              <a:rPr lang="en-US" i="1" dirty="0"/>
              <a:t> </a:t>
            </a:r>
            <a:r>
              <a:rPr lang="en-US" dirty="0"/>
              <a:t>bits that were shifted to the left </a:t>
            </a:r>
            <a:r>
              <a:rPr lang="en-US" dirty="0" smtClean="0"/>
              <a:t>of the </a:t>
            </a:r>
            <a:r>
              <a:rPr lang="en-US" dirty="0"/>
              <a:t>binary point.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don’t need to shift. The </a:t>
            </a:r>
            <a:r>
              <a:rPr lang="en-US" i="1" dirty="0" err="1"/>
              <a:t>p</a:t>
            </a:r>
            <a:r>
              <a:rPr lang="en-US" i="1" dirty="0"/>
              <a:t> </a:t>
            </a:r>
            <a:r>
              <a:rPr lang="en-US" dirty="0"/>
              <a:t>bits that would have been shifted to the left </a:t>
            </a:r>
            <a:r>
              <a:rPr lang="en-US" dirty="0" smtClean="0"/>
              <a:t>of the </a:t>
            </a:r>
            <a:r>
              <a:rPr lang="en-US" dirty="0"/>
              <a:t>binary point are the </a:t>
            </a:r>
            <a:r>
              <a:rPr lang="en-US" i="1" dirty="0" err="1"/>
              <a:t>p</a:t>
            </a:r>
            <a:r>
              <a:rPr lang="en-US" i="1" dirty="0"/>
              <a:t> </a:t>
            </a:r>
            <a:r>
              <a:rPr lang="en-US" dirty="0"/>
              <a:t>most significant bits of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baseline="-25000" dirty="0" smtClean="0"/>
              <a:t>0 </a:t>
            </a:r>
            <a:r>
              <a:rPr lang="en-US" dirty="0" smtClean="0"/>
              <a:t>. So we </a:t>
            </a:r>
            <a:r>
              <a:rPr lang="en-US" dirty="0"/>
              <a:t>can just take </a:t>
            </a:r>
            <a:r>
              <a:rPr lang="en-US" dirty="0" smtClean="0"/>
              <a:t>these bits </a:t>
            </a:r>
            <a:r>
              <a:rPr lang="en-US" dirty="0"/>
              <a:t>after having formed</a:t>
            </a:r>
            <a:r>
              <a:rPr lang="en-US" dirty="0" smtClean="0"/>
              <a:t> </a:t>
            </a:r>
            <a:r>
              <a:rPr lang="en-US" i="1" dirty="0" smtClean="0"/>
              <a:t>r</a:t>
            </a:r>
            <a:r>
              <a:rPr lang="en-US" baseline="-25000" dirty="0" smtClean="0"/>
              <a:t>0  </a:t>
            </a:r>
            <a:r>
              <a:rPr lang="en-US" dirty="0" smtClean="0"/>
              <a:t>by </a:t>
            </a:r>
            <a:r>
              <a:rPr lang="en-US" dirty="0"/>
              <a:t>multiplying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by </a:t>
            </a:r>
            <a:r>
              <a:rPr lang="en-US" i="1" dirty="0" err="1"/>
              <a:t>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m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8 (implies </a:t>
            </a:r>
            <a:r>
              <a:rPr lang="en-US" i="1" dirty="0" err="1"/>
              <a:t>p</a:t>
            </a:r>
            <a:r>
              <a:rPr lang="en-US" i="1" dirty="0" smtClean="0"/>
              <a:t> </a:t>
            </a:r>
            <a:r>
              <a:rPr lang="en-US" dirty="0" smtClean="0"/>
              <a:t>= 3</a:t>
            </a:r>
            <a:r>
              <a:rPr lang="en-US" dirty="0"/>
              <a:t>), </a:t>
            </a:r>
            <a:r>
              <a:rPr lang="en-US" i="1" dirty="0" err="1"/>
              <a:t>w</a:t>
            </a:r>
            <a:r>
              <a:rPr lang="en-US" i="1" dirty="0" smtClean="0"/>
              <a:t> </a:t>
            </a:r>
            <a:r>
              <a:rPr lang="en-US" dirty="0" smtClean="0"/>
              <a:t>= 5</a:t>
            </a:r>
            <a:r>
              <a:rPr lang="en-US" dirty="0"/>
              <a:t>, </a:t>
            </a:r>
            <a:r>
              <a:rPr lang="en-US" i="1" dirty="0" err="1"/>
              <a:t>k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21. Must have 0 &lt; </a:t>
            </a:r>
            <a:r>
              <a:rPr lang="en-US" i="1" dirty="0" err="1"/>
              <a:t>s</a:t>
            </a:r>
            <a:r>
              <a:rPr lang="en-US" i="1" dirty="0"/>
              <a:t> </a:t>
            </a:r>
            <a:r>
              <a:rPr lang="en-US" dirty="0"/>
              <a:t>&lt; 25</a:t>
            </a:r>
            <a:r>
              <a:rPr lang="en-US" dirty="0" smtClean="0"/>
              <a:t>; choose </a:t>
            </a:r>
            <a:r>
              <a:rPr lang="en-US" i="1" dirty="0" err="1"/>
              <a:t>s</a:t>
            </a:r>
            <a:r>
              <a:rPr lang="en-US" i="1" dirty="0" smtClean="0"/>
              <a:t> </a:t>
            </a:r>
            <a:r>
              <a:rPr lang="en-US" dirty="0" smtClean="0"/>
              <a:t>= 13 ⇒ </a:t>
            </a:r>
            <a:r>
              <a:rPr lang="en-US" i="1" dirty="0" smtClean="0"/>
              <a:t>A </a:t>
            </a:r>
            <a:r>
              <a:rPr lang="en-US" dirty="0" smtClean="0"/>
              <a:t>= 13/32.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28" y="3211423"/>
            <a:ext cx="7848668" cy="1820121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choose 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multiplication method works with any legal value of </a:t>
            </a:r>
            <a:r>
              <a:rPr lang="en-US" i="1" dirty="0"/>
              <a:t>A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it works better with some values than with others, depending on the </a:t>
            </a:r>
            <a:r>
              <a:rPr lang="en-US" dirty="0" smtClean="0"/>
              <a:t>keys being </a:t>
            </a:r>
            <a:r>
              <a:rPr lang="en-US" dirty="0"/>
              <a:t>hashed.</a:t>
            </a:r>
            <a:endParaRPr lang="en-US" dirty="0" smtClean="0"/>
          </a:p>
          <a:p>
            <a:r>
              <a:rPr lang="en-US" dirty="0" smtClean="0"/>
              <a:t>Knuth </a:t>
            </a:r>
            <a:r>
              <a:rPr lang="en-US" dirty="0"/>
              <a:t>suggests </a:t>
            </a:r>
            <a:r>
              <a:rPr lang="en-US" dirty="0" smtClean="0"/>
              <a:t>using </a:t>
            </a:r>
            <a:r>
              <a:rPr lang="en-US" i="1" dirty="0" smtClean="0"/>
              <a:t>A </a:t>
            </a:r>
            <a:r>
              <a:rPr lang="en-US" dirty="0" smtClean="0"/>
              <a:t>≈ (√5 – 1)/2.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Suppose that a malicious adversary, who gets to choose the keys to be hashed, </a:t>
            </a:r>
            <a:r>
              <a:rPr lang="en-US" dirty="0" smtClean="0"/>
              <a:t>has</a:t>
            </a:r>
            <a:r>
              <a:rPr lang="en-US" dirty="0"/>
              <a:t> </a:t>
            </a:r>
            <a:r>
              <a:rPr lang="en-US" dirty="0" smtClean="0"/>
              <a:t>seen </a:t>
            </a:r>
            <a:r>
              <a:rPr lang="en-US" dirty="0"/>
              <a:t>your hashing program and knows the hash function in advance. Then he </a:t>
            </a:r>
            <a:r>
              <a:rPr lang="en-US" dirty="0" smtClean="0"/>
              <a:t>could choose </a:t>
            </a:r>
            <a:r>
              <a:rPr lang="en-US" dirty="0"/>
              <a:t>keys that all hash to the same slot, giving worst-case behavior.</a:t>
            </a:r>
          </a:p>
          <a:p>
            <a:r>
              <a:rPr lang="en-US" dirty="0"/>
              <a:t>One way to defeat the adversary is to use a different hash function each time. </a:t>
            </a:r>
            <a:r>
              <a:rPr lang="en-US" dirty="0" smtClean="0"/>
              <a:t>You</a:t>
            </a:r>
            <a:r>
              <a:rPr lang="en-US" dirty="0"/>
              <a:t> </a:t>
            </a:r>
            <a:r>
              <a:rPr lang="en-US" dirty="0" smtClean="0"/>
              <a:t>choose </a:t>
            </a:r>
            <a:r>
              <a:rPr lang="en-US" dirty="0"/>
              <a:t>one at random at the beginning of your program. Unless the </a:t>
            </a:r>
            <a:r>
              <a:rPr lang="en-US" dirty="0" smtClean="0"/>
              <a:t>adversary knows </a:t>
            </a:r>
            <a:r>
              <a:rPr lang="en-US" dirty="0"/>
              <a:t>how you’ll be randomly choosing which hash function to use, he </a:t>
            </a:r>
            <a:r>
              <a:rPr lang="en-US" dirty="0" smtClean="0"/>
              <a:t>cannot intentionally </a:t>
            </a:r>
            <a:r>
              <a:rPr lang="en-US" dirty="0"/>
              <a:t>defeat you.</a:t>
            </a:r>
          </a:p>
          <a:p>
            <a:r>
              <a:rPr lang="en-US" dirty="0"/>
              <a:t>Just because we choose a hash function randomly, that doesn’t mean it’s a </a:t>
            </a:r>
            <a:r>
              <a:rPr lang="en-US" dirty="0" smtClean="0"/>
              <a:t>good hash </a:t>
            </a:r>
            <a:r>
              <a:rPr lang="en-US" dirty="0"/>
              <a:t>function. What we want is to randomly choose a single hash function from </a:t>
            </a:r>
            <a:r>
              <a:rPr lang="en-US" dirty="0" smtClean="0"/>
              <a:t>a set </a:t>
            </a:r>
            <a:r>
              <a:rPr lang="en-US" dirty="0"/>
              <a:t>of good candidates.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Consider a finite collection </a:t>
            </a:r>
            <a:r>
              <a:rPr lang="en-US" dirty="0">
                <a:latin typeface="Apple Chancery"/>
              </a:rPr>
              <a:t>H </a:t>
            </a:r>
            <a:r>
              <a:rPr lang="en-US" dirty="0"/>
              <a:t>of hash functions that map a universe </a:t>
            </a:r>
            <a:r>
              <a:rPr lang="en-US" i="1" dirty="0"/>
              <a:t>U </a:t>
            </a:r>
            <a:r>
              <a:rPr lang="en-US" dirty="0"/>
              <a:t>of keys </a:t>
            </a:r>
            <a:r>
              <a:rPr lang="en-US" dirty="0" smtClean="0"/>
              <a:t>into the </a:t>
            </a:r>
            <a:r>
              <a:rPr lang="en-US" dirty="0"/>
              <a:t>range</a:t>
            </a:r>
            <a:r>
              <a:rPr lang="en-US" dirty="0" smtClean="0"/>
              <a:t> {0</a:t>
            </a:r>
            <a:r>
              <a:rPr lang="en-US" dirty="0"/>
              <a:t>; 1;</a:t>
            </a:r>
            <a:r>
              <a:rPr lang="en-US" dirty="0" smtClean="0"/>
              <a:t> . . . ; </a:t>
            </a:r>
            <a:r>
              <a:rPr lang="en-US" i="1" dirty="0" err="1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– 1}. </a:t>
            </a:r>
            <a:r>
              <a:rPr lang="en-US" dirty="0" smtClean="0">
                <a:latin typeface="Apple Chancery"/>
              </a:rPr>
              <a:t>H </a:t>
            </a:r>
            <a:r>
              <a:rPr lang="en-US" dirty="0" smtClean="0"/>
              <a:t>is </a:t>
            </a:r>
            <a:r>
              <a:rPr lang="en-US" b="1" i="1" dirty="0"/>
              <a:t>universal </a:t>
            </a:r>
            <a:r>
              <a:rPr lang="en-US" dirty="0"/>
              <a:t>if for each pair of keys </a:t>
            </a:r>
            <a:r>
              <a:rPr lang="en-US" i="1" dirty="0" err="1"/>
              <a:t>k</a:t>
            </a:r>
            <a:r>
              <a:rPr lang="en-US" dirty="0"/>
              <a:t>; </a:t>
            </a:r>
            <a:r>
              <a:rPr lang="en-US" i="1" dirty="0" err="1"/>
              <a:t>l</a:t>
            </a:r>
            <a:r>
              <a:rPr lang="en-US" i="1" dirty="0" smtClean="0"/>
              <a:t> </a:t>
            </a:r>
            <a:r>
              <a:rPr lang="en-US" dirty="0" smtClean="0"/>
              <a:t>∈</a:t>
            </a:r>
            <a:r>
              <a:rPr lang="en-US" i="1" dirty="0" smtClean="0"/>
              <a:t>U</a:t>
            </a:r>
            <a:r>
              <a:rPr lang="en-US" dirty="0"/>
              <a:t>, </a:t>
            </a:r>
            <a:r>
              <a:rPr lang="en-US" dirty="0" smtClean="0"/>
              <a:t>where </a:t>
            </a:r>
            <a:r>
              <a:rPr lang="en-US" i="1" dirty="0" err="1" smtClean="0"/>
              <a:t>k</a:t>
            </a:r>
            <a:r>
              <a:rPr lang="en-US" dirty="0" smtClean="0"/>
              <a:t> ≠ </a:t>
            </a:r>
            <a:r>
              <a:rPr lang="en-US" i="1" dirty="0" err="1"/>
              <a:t>l</a:t>
            </a:r>
            <a:r>
              <a:rPr lang="en-US" dirty="0"/>
              <a:t>, the number of hash functions </a:t>
            </a:r>
            <a:r>
              <a:rPr lang="en-US" i="1" dirty="0" err="1"/>
              <a:t>h</a:t>
            </a:r>
            <a:r>
              <a:rPr lang="en-US" i="1" dirty="0" smtClean="0"/>
              <a:t> </a:t>
            </a:r>
            <a:r>
              <a:rPr lang="en-US" dirty="0" smtClean="0"/>
              <a:t>∈ </a:t>
            </a:r>
            <a:r>
              <a:rPr lang="en-US" dirty="0" smtClean="0">
                <a:latin typeface="Apple Chancery"/>
              </a:rPr>
              <a:t>H </a:t>
            </a:r>
            <a:r>
              <a:rPr lang="en-US" dirty="0" smtClean="0"/>
              <a:t>for </a:t>
            </a:r>
            <a:r>
              <a:rPr lang="en-US" dirty="0"/>
              <a:t>which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 =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l</a:t>
            </a:r>
            <a:r>
              <a:rPr lang="en-US" dirty="0" smtClean="0"/>
              <a:t>) </a:t>
            </a:r>
            <a:r>
              <a:rPr lang="en-US" dirty="0"/>
              <a:t>is</a:t>
            </a:r>
            <a:r>
              <a:rPr lang="en-US" dirty="0" smtClean="0"/>
              <a:t> ≤ |</a:t>
            </a:r>
            <a:r>
              <a:rPr lang="en-US" dirty="0" smtClean="0">
                <a:latin typeface="Apple Chancery"/>
              </a:rPr>
              <a:t>H </a:t>
            </a:r>
            <a:r>
              <a:rPr lang="en-US" dirty="0" smtClean="0"/>
              <a:t>|/</a:t>
            </a:r>
            <a:r>
              <a:rPr lang="en-US" i="1" dirty="0" err="1" smtClean="0"/>
              <a:t>m</a:t>
            </a:r>
            <a:r>
              <a:rPr lang="en-US" dirty="0"/>
              <a:t>.</a:t>
            </a:r>
          </a:p>
          <a:p>
            <a:r>
              <a:rPr lang="en-US" dirty="0"/>
              <a:t>Put another way,</a:t>
            </a:r>
            <a:r>
              <a:rPr lang="en-US" dirty="0" smtClean="0"/>
              <a:t> </a:t>
            </a:r>
            <a:r>
              <a:rPr lang="en-US" dirty="0" smtClean="0">
                <a:latin typeface="Apple Chancery"/>
              </a:rPr>
              <a:t>H </a:t>
            </a:r>
            <a:r>
              <a:rPr lang="en-US" dirty="0" smtClean="0"/>
              <a:t>is </a:t>
            </a:r>
            <a:r>
              <a:rPr lang="en-US" dirty="0"/>
              <a:t>universal if, with a hash function </a:t>
            </a:r>
            <a:r>
              <a:rPr lang="en-US" i="1" dirty="0" err="1"/>
              <a:t>h</a:t>
            </a:r>
            <a:r>
              <a:rPr lang="en-US" i="1" dirty="0"/>
              <a:t> </a:t>
            </a:r>
            <a:r>
              <a:rPr lang="en-US" dirty="0"/>
              <a:t>chosen </a:t>
            </a:r>
            <a:r>
              <a:rPr lang="en-US" dirty="0" smtClean="0"/>
              <a:t>randomly from </a:t>
            </a:r>
            <a:r>
              <a:rPr lang="en-US" dirty="0" smtClean="0">
                <a:latin typeface="Apple Chancery"/>
              </a:rPr>
              <a:t>H </a:t>
            </a:r>
            <a:r>
              <a:rPr lang="en-US" dirty="0" smtClean="0"/>
              <a:t>, </a:t>
            </a:r>
            <a:r>
              <a:rPr lang="en-US" dirty="0"/>
              <a:t>the probability of a collision between two different keys is no more </a:t>
            </a:r>
            <a:r>
              <a:rPr lang="en-US" dirty="0" smtClean="0"/>
              <a:t>than than 1/</a:t>
            </a:r>
            <a:r>
              <a:rPr lang="en-US" i="1" dirty="0" smtClean="0"/>
              <a:t>m </a:t>
            </a:r>
            <a:r>
              <a:rPr lang="en-US" dirty="0"/>
              <a:t>chance of just choosing two slots randomly and independently.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hash table is a generalization of an ordinary array.</a:t>
            </a:r>
            <a:endParaRPr lang="en-US" dirty="0" smtClean="0"/>
          </a:p>
          <a:p>
            <a:pPr lvl="1"/>
            <a:r>
              <a:rPr lang="en-US" dirty="0" smtClean="0"/>
              <a:t>With </a:t>
            </a:r>
            <a:r>
              <a:rPr lang="en-US" dirty="0"/>
              <a:t>an ordinary array, we store the element whose key is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in position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of </a:t>
            </a:r>
            <a:r>
              <a:rPr lang="en-US" dirty="0" smtClean="0"/>
              <a:t>the array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Given </a:t>
            </a:r>
            <a:r>
              <a:rPr lang="en-US" dirty="0"/>
              <a:t>a key </a:t>
            </a:r>
            <a:r>
              <a:rPr lang="en-US" i="1" dirty="0" err="1"/>
              <a:t>k</a:t>
            </a:r>
            <a:r>
              <a:rPr lang="en-US" dirty="0"/>
              <a:t>, we find the element whose key is </a:t>
            </a:r>
            <a:r>
              <a:rPr lang="en-US" i="1" dirty="0" err="1"/>
              <a:t>k</a:t>
            </a:r>
            <a:r>
              <a:rPr lang="en-US" dirty="0"/>
              <a:t> by just looking in the </a:t>
            </a:r>
            <a:r>
              <a:rPr lang="en-US" i="1" dirty="0" err="1" smtClean="0"/>
              <a:t>k</a:t>
            </a:r>
            <a:r>
              <a:rPr lang="en-US" dirty="0" err="1" smtClean="0"/>
              <a:t>th</a:t>
            </a:r>
            <a:r>
              <a:rPr lang="en-US" dirty="0" smtClean="0"/>
              <a:t> position </a:t>
            </a:r>
            <a:r>
              <a:rPr lang="en-US" dirty="0"/>
              <a:t>of the array. This is called </a:t>
            </a:r>
            <a:r>
              <a:rPr lang="en-US" b="1" i="1" dirty="0"/>
              <a:t>direct addressing.</a:t>
            </a:r>
            <a:endParaRPr lang="en-US" b="1" i="1" dirty="0" smtClean="0"/>
          </a:p>
          <a:p>
            <a:pPr lvl="1"/>
            <a:r>
              <a:rPr lang="en-US" dirty="0" smtClean="0"/>
              <a:t>Direct </a:t>
            </a:r>
            <a:r>
              <a:rPr lang="en-US" dirty="0"/>
              <a:t>addressing is applicable when we can afford to allocate an array </a:t>
            </a:r>
            <a:r>
              <a:rPr lang="en-US" dirty="0" smtClean="0"/>
              <a:t>with one </a:t>
            </a:r>
            <a:r>
              <a:rPr lang="en-US" dirty="0"/>
              <a:t>position for every possible key.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4224"/>
            <a:ext cx="8229600" cy="5001588"/>
          </a:xfrm>
        </p:spPr>
        <p:txBody>
          <a:bodyPr>
            <a:normAutofit/>
          </a:bodyPr>
          <a:lstStyle/>
          <a:p>
            <a:r>
              <a:rPr lang="en-US" dirty="0"/>
              <a:t>Why are universal hash functions good?</a:t>
            </a:r>
            <a:endParaRPr lang="en-US" dirty="0" smtClean="0"/>
          </a:p>
          <a:p>
            <a:pPr lvl="1"/>
            <a:r>
              <a:rPr lang="en-US" dirty="0" smtClean="0"/>
              <a:t>They </a:t>
            </a:r>
            <a:r>
              <a:rPr lang="en-US" dirty="0"/>
              <a:t>give good hashing behavior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Theorem</a:t>
            </a:r>
            <a:r>
              <a:rPr lang="en-US" dirty="0" smtClean="0"/>
              <a:t>: </a:t>
            </a:r>
            <a:r>
              <a:rPr lang="en-US" dirty="0"/>
              <a:t>Using chaining and universal hashing on key </a:t>
            </a:r>
            <a:r>
              <a:rPr lang="en-US" i="1" dirty="0" err="1" smtClean="0"/>
              <a:t>k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/>
              <a:t>k</a:t>
            </a:r>
            <a:r>
              <a:rPr lang="en-US" dirty="0"/>
              <a:t> is not in the table, the expected length </a:t>
            </a:r>
            <a:r>
              <a:rPr lang="en-US" dirty="0" err="1" smtClean="0"/>
              <a:t>E[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h</a:t>
            </a:r>
            <a:r>
              <a:rPr lang="en-US" baseline="-25000" dirty="0" err="1" smtClean="0"/>
              <a:t>(</a:t>
            </a:r>
            <a:r>
              <a:rPr lang="en-US" i="1" baseline="-25000" dirty="0" err="1" smtClean="0"/>
              <a:t>k</a:t>
            </a:r>
            <a:r>
              <a:rPr lang="en-US" baseline="-25000" dirty="0" smtClean="0"/>
              <a:t>)</a:t>
            </a:r>
            <a:r>
              <a:rPr lang="en-US" dirty="0" smtClean="0"/>
              <a:t>] </a:t>
            </a:r>
            <a:r>
              <a:rPr lang="en-US" dirty="0"/>
              <a:t>of the list that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 smtClean="0"/>
              <a:t>hashes to is ≤ </a:t>
            </a:r>
            <a:r>
              <a:rPr lang="en-US" dirty="0" err="1" smtClean="0"/>
              <a:t>α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If </a:t>
            </a:r>
            <a:r>
              <a:rPr lang="en-US" dirty="0" err="1"/>
              <a:t>k</a:t>
            </a:r>
            <a:r>
              <a:rPr lang="en-US" dirty="0"/>
              <a:t> is in the table, the expected </a:t>
            </a:r>
            <a:r>
              <a:rPr lang="en-US" dirty="0" smtClean="0"/>
              <a:t>length </a:t>
            </a:r>
            <a:r>
              <a:rPr lang="en-US" dirty="0" err="1" smtClean="0"/>
              <a:t>E[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h</a:t>
            </a:r>
            <a:r>
              <a:rPr lang="en-US" baseline="-25000" dirty="0" err="1" smtClean="0"/>
              <a:t>(</a:t>
            </a:r>
            <a:r>
              <a:rPr lang="en-US" i="1" baseline="-25000" dirty="0" err="1" smtClean="0"/>
              <a:t>k</a:t>
            </a:r>
            <a:r>
              <a:rPr lang="en-US" baseline="-25000" dirty="0" smtClean="0"/>
              <a:t>)</a:t>
            </a:r>
            <a:r>
              <a:rPr lang="en-US" dirty="0" smtClean="0"/>
              <a:t>] </a:t>
            </a:r>
            <a:r>
              <a:rPr lang="en-US" dirty="0"/>
              <a:t>of the list that holds </a:t>
            </a:r>
            <a:r>
              <a:rPr lang="en-US" dirty="0" err="1"/>
              <a:t>k</a:t>
            </a:r>
            <a:r>
              <a:rPr lang="en-US" dirty="0" smtClean="0"/>
              <a:t> is ≤ </a:t>
            </a:r>
            <a:r>
              <a:rPr lang="en-US" dirty="0" err="1" smtClean="0"/>
              <a:t>α</a:t>
            </a:r>
            <a:r>
              <a:rPr lang="en-US" dirty="0" smtClean="0"/>
              <a:t> + 1.</a:t>
            </a:r>
          </a:p>
          <a:p>
            <a:r>
              <a:rPr lang="en-US" b="1" i="1" dirty="0" smtClean="0"/>
              <a:t>Corollary </a:t>
            </a:r>
            <a:r>
              <a:rPr lang="en-US" dirty="0" smtClean="0"/>
              <a:t>Using </a:t>
            </a:r>
            <a:r>
              <a:rPr lang="en-US" dirty="0"/>
              <a:t>chaining and universal hashing, the expected time for each</a:t>
            </a:r>
            <a:r>
              <a:rPr lang="en-US" dirty="0" smtClean="0"/>
              <a:t> SEARCH operation is O(1).</a:t>
            </a:r>
            <a:endParaRPr lang="en-US" dirty="0"/>
          </a:p>
          <a:p>
            <a:r>
              <a:rPr lang="en-US" dirty="0" smtClean="0"/>
              <a:t>They </a:t>
            </a:r>
            <a:r>
              <a:rPr lang="en-US" dirty="0"/>
              <a:t>are easy to design.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 alternative to chaining for handling collisions</a:t>
            </a:r>
            <a:r>
              <a:rPr lang="en-US" dirty="0" smtClean="0"/>
              <a:t>.</a:t>
            </a:r>
          </a:p>
          <a:p>
            <a:r>
              <a:rPr lang="en-US" b="1" i="1" dirty="0"/>
              <a:t>Idea</a:t>
            </a:r>
            <a:endParaRPr lang="en-US" b="1" i="1" dirty="0" smtClean="0"/>
          </a:p>
          <a:p>
            <a:pPr lvl="1"/>
            <a:r>
              <a:rPr lang="en-US" dirty="0" smtClean="0"/>
              <a:t>Store </a:t>
            </a:r>
            <a:r>
              <a:rPr lang="en-US" dirty="0"/>
              <a:t>all keys in the hash table itself.</a:t>
            </a:r>
            <a:endParaRPr lang="en-US" dirty="0" smtClean="0"/>
          </a:p>
          <a:p>
            <a:pPr lvl="1"/>
            <a:r>
              <a:rPr lang="en-US" dirty="0" smtClean="0"/>
              <a:t>Each </a:t>
            </a:r>
            <a:r>
              <a:rPr lang="en-US" dirty="0"/>
              <a:t>slot contains either a key or NIL.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search for key </a:t>
            </a:r>
            <a:r>
              <a:rPr lang="en-US" i="1" dirty="0" err="1"/>
              <a:t>k</a:t>
            </a:r>
            <a:r>
              <a:rPr lang="en-US" dirty="0"/>
              <a:t>:</a:t>
            </a:r>
            <a:endParaRPr lang="en-US" dirty="0" smtClean="0"/>
          </a:p>
          <a:p>
            <a:pPr lvl="2"/>
            <a:r>
              <a:rPr lang="en-US" dirty="0" smtClean="0"/>
              <a:t>Compute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 </a:t>
            </a:r>
            <a:r>
              <a:rPr lang="en-US" dirty="0"/>
              <a:t>and examine slot</a:t>
            </a:r>
            <a:r>
              <a:rPr lang="en-US" dirty="0" smtClean="0"/>
              <a:t>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). </a:t>
            </a:r>
            <a:r>
              <a:rPr lang="en-US" dirty="0"/>
              <a:t>Examining a slot is known as a </a:t>
            </a:r>
            <a:r>
              <a:rPr lang="en-US" b="1" i="1" dirty="0"/>
              <a:t>probe.</a:t>
            </a:r>
            <a:endParaRPr lang="en-US" b="1" i="1" dirty="0" smtClean="0"/>
          </a:p>
          <a:p>
            <a:pPr lvl="2"/>
            <a:r>
              <a:rPr lang="en-US" dirty="0" smtClean="0"/>
              <a:t>If </a:t>
            </a:r>
            <a:r>
              <a:rPr lang="en-US" dirty="0"/>
              <a:t>slot</a:t>
            </a:r>
            <a:r>
              <a:rPr lang="en-US" dirty="0" smtClean="0"/>
              <a:t>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 </a:t>
            </a:r>
            <a:r>
              <a:rPr lang="en-US" dirty="0"/>
              <a:t>contains key </a:t>
            </a:r>
            <a:r>
              <a:rPr lang="en-US" i="1" dirty="0" err="1"/>
              <a:t>k</a:t>
            </a:r>
            <a:r>
              <a:rPr lang="en-US" dirty="0"/>
              <a:t>, the search is successful. If this slot contains NIL</a:t>
            </a:r>
            <a:r>
              <a:rPr lang="en-US" dirty="0" smtClean="0"/>
              <a:t>, the </a:t>
            </a:r>
            <a:r>
              <a:rPr lang="en-US" dirty="0"/>
              <a:t>search is unsuccessful.</a:t>
            </a:r>
            <a:endParaRPr lang="en-US" dirty="0" smtClean="0"/>
          </a:p>
          <a:p>
            <a:pPr lvl="2"/>
            <a:r>
              <a:rPr lang="en-US" dirty="0" smtClean="0"/>
              <a:t>There’s </a:t>
            </a:r>
            <a:r>
              <a:rPr lang="en-US" dirty="0"/>
              <a:t>a third possibility: slot</a:t>
            </a:r>
            <a:r>
              <a:rPr lang="en-US" dirty="0" smtClean="0"/>
              <a:t>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 </a:t>
            </a:r>
            <a:r>
              <a:rPr lang="en-US" dirty="0"/>
              <a:t>contains a key that is not </a:t>
            </a:r>
            <a:r>
              <a:rPr lang="en-US" i="1" dirty="0" err="1"/>
              <a:t>k</a:t>
            </a:r>
            <a:r>
              <a:rPr lang="en-US" dirty="0"/>
              <a:t>. We </a:t>
            </a:r>
            <a:r>
              <a:rPr lang="en-US" dirty="0" smtClean="0"/>
              <a:t>compute the </a:t>
            </a:r>
            <a:r>
              <a:rPr lang="en-US" dirty="0"/>
              <a:t>index of some other slot, based on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and on which probe (count from 0</a:t>
            </a:r>
            <a:r>
              <a:rPr lang="en-US" dirty="0" smtClean="0"/>
              <a:t>: 0th</a:t>
            </a:r>
            <a:r>
              <a:rPr lang="en-US" dirty="0"/>
              <a:t>, 1st, 2nd, etc.) we’re on.</a:t>
            </a:r>
            <a:endParaRPr lang="en-US" dirty="0" smtClean="0"/>
          </a:p>
          <a:p>
            <a:pPr lvl="2"/>
            <a:r>
              <a:rPr lang="en-US" dirty="0" smtClean="0"/>
              <a:t>Keep </a:t>
            </a:r>
            <a:r>
              <a:rPr lang="en-US" dirty="0"/>
              <a:t>probing until we either find key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(successful search) or we find a </a:t>
            </a:r>
            <a:r>
              <a:rPr lang="en-US" dirty="0" smtClean="0"/>
              <a:t>slot holding </a:t>
            </a:r>
            <a:r>
              <a:rPr lang="en-US" dirty="0"/>
              <a:t>NIL (unsuccessful search).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2241570"/>
            <a:ext cx="7828666" cy="287299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Pseudocode</a:t>
            </a:r>
            <a:r>
              <a:rPr lang="en-US" dirty="0"/>
              <a:t> for searching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HASH-SEARCH returns the index of a slot containing key </a:t>
            </a:r>
            <a:r>
              <a:rPr lang="en-US" i="1" dirty="0" err="1"/>
              <a:t>k</a:t>
            </a:r>
            <a:r>
              <a:rPr lang="en-US" dirty="0"/>
              <a:t>, or NIL if the search </a:t>
            </a:r>
            <a:r>
              <a:rPr lang="en-US" dirty="0" smtClean="0"/>
              <a:t>is unsuccessful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857" y="1417638"/>
            <a:ext cx="3462953" cy="3073232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Pseudocode</a:t>
            </a:r>
            <a:r>
              <a:rPr lang="en-US" dirty="0"/>
              <a:t> for 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HASH</a:t>
            </a:r>
            <a:r>
              <a:rPr lang="en-US" sz="2400" dirty="0"/>
              <a:t>-INSERT returns the number of the slot that gets key </a:t>
            </a:r>
            <a:r>
              <a:rPr lang="en-US" sz="2400" i="1" dirty="0" err="1"/>
              <a:t>k</a:t>
            </a:r>
            <a:r>
              <a:rPr lang="en-US" sz="2400" dirty="0"/>
              <a:t>, or it flags a “</a:t>
            </a:r>
            <a:r>
              <a:rPr lang="en-US" sz="2400" dirty="0" smtClean="0"/>
              <a:t>hash table </a:t>
            </a:r>
            <a:r>
              <a:rPr lang="en-US" sz="2400" dirty="0"/>
              <a:t>overflow” error if there is no empty slot in which to put key </a:t>
            </a:r>
            <a:r>
              <a:rPr lang="en-US" sz="2400" i="1" dirty="0" err="1"/>
              <a:t>k</a:t>
            </a:r>
            <a:r>
              <a:rPr lang="en-US" sz="2400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063" y="1092174"/>
            <a:ext cx="3581596" cy="3739966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2373"/>
            <a:ext cx="8229600" cy="49890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Cannot just put NIL into the slot containing the key we want to delete.</a:t>
            </a:r>
            <a:endParaRPr lang="en-US" dirty="0" smtClean="0"/>
          </a:p>
          <a:p>
            <a:pPr lvl="1"/>
            <a:r>
              <a:rPr lang="en-US" dirty="0" smtClean="0"/>
              <a:t>Suppose </a:t>
            </a:r>
            <a:r>
              <a:rPr lang="en-US" dirty="0"/>
              <a:t>we want to delete key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in slot </a:t>
            </a:r>
            <a:r>
              <a:rPr lang="en-US" i="1" dirty="0" err="1"/>
              <a:t>j</a:t>
            </a:r>
            <a:r>
              <a:rPr lang="en-US" i="1" dirty="0"/>
              <a:t> 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suppose that sometime after inserting key </a:t>
            </a:r>
            <a:r>
              <a:rPr lang="en-US" i="1" dirty="0" err="1"/>
              <a:t>k</a:t>
            </a:r>
            <a:r>
              <a:rPr lang="en-US" dirty="0"/>
              <a:t>, </a:t>
            </a:r>
            <a:r>
              <a:rPr lang="en-US" dirty="0" smtClean="0"/>
              <a:t>we were </a:t>
            </a:r>
            <a:r>
              <a:rPr lang="en-US" dirty="0"/>
              <a:t>inserting key </a:t>
            </a:r>
            <a:r>
              <a:rPr lang="en-US" i="1" dirty="0"/>
              <a:t>k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dirty="0" smtClean="0"/>
              <a:t>and during </a:t>
            </a:r>
            <a:r>
              <a:rPr lang="en-US" dirty="0"/>
              <a:t>this insertion we had probed slot </a:t>
            </a:r>
            <a:r>
              <a:rPr lang="en-US" i="1" dirty="0" err="1"/>
              <a:t>j</a:t>
            </a:r>
            <a:r>
              <a:rPr lang="en-US" i="1" dirty="0"/>
              <a:t> </a:t>
            </a:r>
            <a:r>
              <a:rPr lang="en-US" dirty="0"/>
              <a:t>(which contained key </a:t>
            </a:r>
            <a:r>
              <a:rPr lang="en-US" i="1" dirty="0" err="1"/>
              <a:t>k</a:t>
            </a:r>
            <a:r>
              <a:rPr lang="en-US" dirty="0"/>
              <a:t>).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suppose we then deleted key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by storing NIL into slot </a:t>
            </a:r>
            <a:r>
              <a:rPr lang="en-US" i="1" dirty="0" err="1"/>
              <a:t>j</a:t>
            </a:r>
            <a:r>
              <a:rPr lang="en-US" i="1" dirty="0"/>
              <a:t> 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then we search for key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baseline="-25000" dirty="0" smtClean="0"/>
              <a:t>0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During </a:t>
            </a:r>
            <a:r>
              <a:rPr lang="en-US" dirty="0"/>
              <a:t>the search, we would probe slot </a:t>
            </a:r>
            <a:r>
              <a:rPr lang="en-US" i="1" dirty="0" err="1"/>
              <a:t>j</a:t>
            </a:r>
            <a:r>
              <a:rPr lang="en-US" i="1" dirty="0"/>
              <a:t> before </a:t>
            </a:r>
            <a:r>
              <a:rPr lang="en-US" dirty="0"/>
              <a:t>probing the slot into </a:t>
            </a:r>
            <a:r>
              <a:rPr lang="en-US" dirty="0" smtClean="0"/>
              <a:t>which</a:t>
            </a:r>
            <a:r>
              <a:rPr lang="en-US" i="1" dirty="0" smtClean="0"/>
              <a:t> </a:t>
            </a:r>
            <a:r>
              <a:rPr lang="en-US" dirty="0" smtClean="0"/>
              <a:t>key </a:t>
            </a:r>
            <a:r>
              <a:rPr lang="en-US" i="1" dirty="0" smtClean="0"/>
              <a:t>k</a:t>
            </a:r>
            <a:r>
              <a:rPr lang="en-US" baseline="-25000" dirty="0" smtClean="0"/>
              <a:t>0</a:t>
            </a:r>
            <a:r>
              <a:rPr lang="en-US" dirty="0" smtClean="0"/>
              <a:t>was </a:t>
            </a:r>
            <a:r>
              <a:rPr lang="en-US" dirty="0"/>
              <a:t>eventually stored.</a:t>
            </a:r>
            <a:endParaRPr lang="en-US" dirty="0" smtClean="0"/>
          </a:p>
          <a:p>
            <a:pPr lvl="1"/>
            <a:r>
              <a:rPr lang="en-US" dirty="0" smtClean="0"/>
              <a:t>Thus</a:t>
            </a:r>
            <a:r>
              <a:rPr lang="en-US" dirty="0"/>
              <a:t>, the search would be unsuccessful, even though key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baseline="-25000" dirty="0" smtClean="0"/>
              <a:t>0</a:t>
            </a:r>
            <a:r>
              <a:rPr lang="en-US" dirty="0" smtClean="0"/>
              <a:t>is </a:t>
            </a:r>
            <a:r>
              <a:rPr lang="en-US" dirty="0"/>
              <a:t>in the table.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Solution: </a:t>
            </a:r>
            <a:r>
              <a:rPr lang="en-US" dirty="0"/>
              <a:t>Use a special value DELETED instead of NIL when marking a slot </a:t>
            </a:r>
            <a:r>
              <a:rPr lang="en-US" dirty="0" smtClean="0"/>
              <a:t>as empty </a:t>
            </a:r>
            <a:r>
              <a:rPr lang="en-US" dirty="0"/>
              <a:t>during deletion.</a:t>
            </a:r>
            <a:endParaRPr lang="en-US" dirty="0" smtClean="0"/>
          </a:p>
          <a:p>
            <a:pPr lvl="1"/>
            <a:r>
              <a:rPr lang="en-US" dirty="0" smtClean="0"/>
              <a:t>Search </a:t>
            </a:r>
            <a:r>
              <a:rPr lang="en-US" dirty="0"/>
              <a:t>should treat DELETED as though the slot holds a key that does not </a:t>
            </a:r>
            <a:r>
              <a:rPr lang="en-US" dirty="0" smtClean="0"/>
              <a:t>match the </a:t>
            </a:r>
            <a:r>
              <a:rPr lang="en-US" dirty="0"/>
              <a:t>one being searched for.</a:t>
            </a:r>
            <a:endParaRPr lang="en-US" dirty="0" smtClean="0"/>
          </a:p>
          <a:p>
            <a:pPr lvl="1"/>
            <a:r>
              <a:rPr lang="en-US" dirty="0" smtClean="0"/>
              <a:t>Insertion </a:t>
            </a:r>
            <a:r>
              <a:rPr lang="en-US" dirty="0"/>
              <a:t>should treat DELETED as though the slot were empty, so that it can </a:t>
            </a:r>
            <a:r>
              <a:rPr lang="en-US" dirty="0" smtClean="0"/>
              <a:t>be reused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disadvantage of using DELETED is that now search time is no longer </a:t>
            </a:r>
            <a:r>
              <a:rPr lang="en-US" dirty="0" smtClean="0"/>
              <a:t>dependent on </a:t>
            </a:r>
            <a:r>
              <a:rPr lang="en-US" dirty="0"/>
              <a:t>the load factor</a:t>
            </a:r>
            <a:r>
              <a:rPr lang="en-US" dirty="0" smtClean="0"/>
              <a:t> </a:t>
            </a:r>
            <a:r>
              <a:rPr lang="en-US" dirty="0" err="1" smtClean="0"/>
              <a:t>α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compute probe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0380"/>
            <a:ext cx="8229600" cy="503931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ideal situation is </a:t>
            </a:r>
            <a:r>
              <a:rPr lang="en-US" b="1" i="1" dirty="0"/>
              <a:t>uniform hashing: </a:t>
            </a:r>
            <a:r>
              <a:rPr lang="en-US" dirty="0"/>
              <a:t>each key is equally likely to have any </a:t>
            </a:r>
            <a:r>
              <a:rPr lang="en-US" dirty="0" smtClean="0"/>
              <a:t>of the </a:t>
            </a:r>
            <a:r>
              <a:rPr lang="en-US" i="1" dirty="0" err="1" smtClean="0"/>
              <a:t>m</a:t>
            </a:r>
            <a:r>
              <a:rPr lang="en-US" dirty="0" smtClean="0"/>
              <a:t>! </a:t>
            </a:r>
            <a:r>
              <a:rPr lang="en-US" dirty="0"/>
              <a:t>permutations of</a:t>
            </a:r>
            <a:r>
              <a:rPr lang="en-US" dirty="0" smtClean="0"/>
              <a:t> &lt;0</a:t>
            </a:r>
            <a:r>
              <a:rPr lang="en-US" dirty="0"/>
              <a:t>; 1;</a:t>
            </a:r>
            <a:r>
              <a:rPr lang="en-US" dirty="0" smtClean="0"/>
              <a:t> . . .; </a:t>
            </a:r>
            <a:r>
              <a:rPr lang="en-US" i="1" dirty="0" err="1"/>
              <a:t>m</a:t>
            </a:r>
            <a:r>
              <a:rPr lang="en-US" i="1" dirty="0" smtClean="0"/>
              <a:t> </a:t>
            </a:r>
            <a:r>
              <a:rPr lang="en-US" dirty="0" smtClean="0"/>
              <a:t>-1&gt; </a:t>
            </a:r>
            <a:r>
              <a:rPr lang="en-US" dirty="0"/>
              <a:t>as its probe sequence. (This </a:t>
            </a:r>
            <a:r>
              <a:rPr lang="en-US" dirty="0" smtClean="0"/>
              <a:t>generalizes simple </a:t>
            </a:r>
            <a:r>
              <a:rPr lang="en-US" dirty="0"/>
              <a:t>uniform hashing for a hash function that produces a whole probe </a:t>
            </a:r>
            <a:r>
              <a:rPr lang="en-US" dirty="0" smtClean="0"/>
              <a:t>sequence rather </a:t>
            </a:r>
            <a:r>
              <a:rPr lang="en-US" dirty="0"/>
              <a:t>than just a single number.</a:t>
            </a:r>
            <a:r>
              <a:rPr lang="en-US" dirty="0" smtClean="0"/>
              <a:t>)</a:t>
            </a:r>
          </a:p>
          <a:p>
            <a:r>
              <a:rPr lang="en-US" dirty="0"/>
              <a:t>It’s hard to implement true uniform hashing, so we approximate it with </a:t>
            </a:r>
            <a:r>
              <a:rPr lang="en-US" dirty="0" smtClean="0"/>
              <a:t>techniques that </a:t>
            </a:r>
            <a:r>
              <a:rPr lang="en-US" dirty="0"/>
              <a:t>at least guarantee that the probe sequence is a permutation of</a:t>
            </a:r>
            <a:r>
              <a:rPr lang="en-US" dirty="0" smtClean="0"/>
              <a:t> &lt;0; 1; . . .; </a:t>
            </a:r>
            <a:r>
              <a:rPr lang="en-US" i="1" dirty="0" err="1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-1&gt;.</a:t>
            </a:r>
            <a:endParaRPr lang="en-US" dirty="0"/>
          </a:p>
          <a:p>
            <a:r>
              <a:rPr lang="en-US" dirty="0"/>
              <a:t>None of these techniques can produce all </a:t>
            </a:r>
            <a:r>
              <a:rPr lang="en-US" i="1" dirty="0" err="1" smtClean="0"/>
              <a:t>m</a:t>
            </a:r>
            <a:r>
              <a:rPr lang="en-US" dirty="0" smtClean="0"/>
              <a:t>! </a:t>
            </a:r>
            <a:r>
              <a:rPr lang="en-US" dirty="0"/>
              <a:t>probe sequences. They will make </a:t>
            </a:r>
            <a:r>
              <a:rPr lang="en-US" dirty="0" smtClean="0"/>
              <a:t>use of </a:t>
            </a:r>
            <a:r>
              <a:rPr lang="en-US" b="1" i="1" dirty="0"/>
              <a:t>auxiliary hash functions, </a:t>
            </a:r>
            <a:r>
              <a:rPr lang="en-US" dirty="0"/>
              <a:t>which map </a:t>
            </a:r>
            <a:r>
              <a:rPr lang="en-US" i="1" dirty="0"/>
              <a:t>U</a:t>
            </a:r>
            <a:r>
              <a:rPr lang="en-US" i="1" dirty="0" smtClean="0"/>
              <a:t> </a:t>
            </a:r>
            <a:r>
              <a:rPr lang="en-US" dirty="0" smtClean="0"/>
              <a:t>→ {0; 1; . . .; </a:t>
            </a:r>
            <a:r>
              <a:rPr lang="en-US" i="1" dirty="0" err="1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-1}.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Given auxiliary hash function </a:t>
            </a:r>
            <a:r>
              <a:rPr lang="en-US" i="1" dirty="0" err="1" smtClean="0"/>
              <a:t>h</a:t>
            </a:r>
            <a:r>
              <a:rPr lang="en-US" dirty="0" smtClean="0"/>
              <a:t>’, </a:t>
            </a:r>
            <a:r>
              <a:rPr lang="en-US" dirty="0"/>
              <a:t>the probe sequence starts at slot </a:t>
            </a:r>
            <a:r>
              <a:rPr lang="en-US" i="1" dirty="0" err="1" smtClean="0"/>
              <a:t>h</a:t>
            </a:r>
            <a:r>
              <a:rPr lang="en-US" dirty="0" err="1" smtClean="0"/>
              <a:t>’(</a:t>
            </a:r>
            <a:r>
              <a:rPr lang="en-US" i="1" dirty="0" err="1" smtClean="0"/>
              <a:t>k</a:t>
            </a:r>
            <a:r>
              <a:rPr lang="en-US" dirty="0" smtClean="0"/>
              <a:t>) </a:t>
            </a:r>
            <a:r>
              <a:rPr lang="en-US" dirty="0"/>
              <a:t>and </a:t>
            </a:r>
            <a:r>
              <a:rPr lang="en-US" dirty="0" smtClean="0"/>
              <a:t>continues sequentially </a:t>
            </a:r>
            <a:r>
              <a:rPr lang="en-US" dirty="0"/>
              <a:t>through the table, wrapping after slot </a:t>
            </a:r>
            <a:r>
              <a:rPr lang="en-US" i="1" dirty="0" err="1"/>
              <a:t>m</a:t>
            </a:r>
            <a:r>
              <a:rPr lang="en-US" i="1" dirty="0" smtClean="0"/>
              <a:t> </a:t>
            </a:r>
            <a:r>
              <a:rPr lang="en-US" dirty="0" smtClean="0"/>
              <a:t>- </a:t>
            </a:r>
            <a:r>
              <a:rPr lang="en-US" dirty="0"/>
              <a:t>1 to slot 0.</a:t>
            </a:r>
          </a:p>
          <a:p>
            <a:r>
              <a:rPr lang="en-US" dirty="0"/>
              <a:t>Given key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and probe number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(0</a:t>
            </a:r>
            <a:r>
              <a:rPr lang="en-US" dirty="0" smtClean="0"/>
              <a:t> ≤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&lt; </a:t>
            </a:r>
            <a:r>
              <a:rPr lang="en-US" i="1" dirty="0" err="1" smtClean="0"/>
              <a:t>m</a:t>
            </a:r>
            <a:r>
              <a:rPr lang="en-US" dirty="0"/>
              <a:t>),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; </a:t>
            </a:r>
            <a:r>
              <a:rPr lang="en-US" i="1" dirty="0" smtClean="0"/>
              <a:t>I</a:t>
            </a:r>
            <a:r>
              <a:rPr lang="en-US" dirty="0" smtClean="0"/>
              <a:t>) = (</a:t>
            </a:r>
            <a:r>
              <a:rPr lang="en-US" i="1" dirty="0" err="1" smtClean="0"/>
              <a:t>h</a:t>
            </a:r>
            <a:r>
              <a:rPr lang="en-US" dirty="0" err="1" smtClean="0"/>
              <a:t>’(</a:t>
            </a:r>
            <a:r>
              <a:rPr lang="en-US" i="1" dirty="0" err="1" smtClean="0"/>
              <a:t>k</a:t>
            </a:r>
            <a:r>
              <a:rPr lang="en-US" dirty="0" smtClean="0"/>
              <a:t>) + </a:t>
            </a:r>
            <a:r>
              <a:rPr lang="en-US" i="1" dirty="0" err="1" smtClean="0"/>
              <a:t>i</a:t>
            </a:r>
            <a:r>
              <a:rPr lang="en-US" dirty="0" smtClean="0"/>
              <a:t>) </a:t>
            </a:r>
            <a:r>
              <a:rPr lang="en-US" dirty="0"/>
              <a:t>mod </a:t>
            </a:r>
            <a:r>
              <a:rPr lang="en-US" i="1" dirty="0" err="1"/>
              <a:t>m</a:t>
            </a:r>
            <a:r>
              <a:rPr lang="en-US" dirty="0"/>
              <a:t>.</a:t>
            </a:r>
          </a:p>
          <a:p>
            <a:r>
              <a:rPr lang="en-US" dirty="0"/>
              <a:t>The initial probe determines the entire sequence</a:t>
            </a:r>
            <a:r>
              <a:rPr lang="en-US" dirty="0" smtClean="0"/>
              <a:t> ⇒ only </a:t>
            </a:r>
            <a:r>
              <a:rPr lang="en-US" i="1" dirty="0" err="1"/>
              <a:t>m</a:t>
            </a:r>
            <a:r>
              <a:rPr lang="en-US" i="1" dirty="0"/>
              <a:t> </a:t>
            </a:r>
            <a:r>
              <a:rPr lang="en-US" dirty="0"/>
              <a:t>possible sequences.</a:t>
            </a:r>
          </a:p>
          <a:p>
            <a:r>
              <a:rPr lang="en-US" dirty="0"/>
              <a:t>Linear probing suffers from </a:t>
            </a:r>
            <a:r>
              <a:rPr lang="en-US" b="1" i="1" dirty="0"/>
              <a:t>primary clustering</a:t>
            </a:r>
            <a:r>
              <a:rPr lang="en-US" dirty="0"/>
              <a:t>: long runs of occupied </a:t>
            </a:r>
            <a:r>
              <a:rPr lang="en-US" dirty="0" smtClean="0"/>
              <a:t>sequences</a:t>
            </a:r>
            <a:r>
              <a:rPr lang="en-US" dirty="0"/>
              <a:t> </a:t>
            </a:r>
            <a:r>
              <a:rPr lang="en-US" dirty="0" smtClean="0"/>
              <a:t>build </a:t>
            </a:r>
            <a:r>
              <a:rPr lang="en-US" dirty="0"/>
              <a:t>up. And long runs tend to get longer, since an empty slot preceded by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 smtClean="0"/>
              <a:t>full slots </a:t>
            </a:r>
            <a:r>
              <a:rPr lang="en-US" dirty="0"/>
              <a:t>gets filled next with probability</a:t>
            </a:r>
            <a:r>
              <a:rPr lang="en-US" dirty="0" smtClean="0"/>
              <a:t> (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+ 1)/</a:t>
            </a:r>
            <a:r>
              <a:rPr lang="en-US" i="1" dirty="0" smtClean="0"/>
              <a:t>m</a:t>
            </a:r>
            <a:r>
              <a:rPr lang="en-US" dirty="0"/>
              <a:t>. Result is that the average </a:t>
            </a:r>
            <a:r>
              <a:rPr lang="en-US" dirty="0" smtClean="0"/>
              <a:t>search and </a:t>
            </a:r>
            <a:r>
              <a:rPr lang="en-US" dirty="0"/>
              <a:t>insertion times increase.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 in linear probing, the probe sequence starts at</a:t>
            </a:r>
            <a:r>
              <a:rPr lang="en-US" dirty="0" smtClean="0"/>
              <a:t> </a:t>
            </a:r>
            <a:r>
              <a:rPr lang="en-US" i="1" dirty="0" err="1" smtClean="0"/>
              <a:t>h</a:t>
            </a:r>
            <a:r>
              <a:rPr lang="en-US" dirty="0" err="1" smtClean="0"/>
              <a:t>’(</a:t>
            </a:r>
            <a:r>
              <a:rPr lang="en-US" i="1" dirty="0" err="1" smtClean="0"/>
              <a:t>k</a:t>
            </a:r>
            <a:r>
              <a:rPr lang="en-US" dirty="0" smtClean="0"/>
              <a:t>). </a:t>
            </a:r>
            <a:r>
              <a:rPr lang="en-US" dirty="0"/>
              <a:t>Unlike linear probing, </a:t>
            </a:r>
            <a:r>
              <a:rPr lang="en-US" dirty="0" smtClean="0"/>
              <a:t>it jumps </a:t>
            </a:r>
            <a:r>
              <a:rPr lang="en-US" dirty="0"/>
              <a:t>around in the table according to a quadratic function of the probe </a:t>
            </a:r>
            <a:r>
              <a:rPr lang="en-US" dirty="0" smtClean="0"/>
              <a:t>number:</a:t>
            </a:r>
            <a:r>
              <a:rPr lang="en-US" dirty="0"/>
              <a:t>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/>
              <a:t>;</a:t>
            </a:r>
            <a:r>
              <a:rPr lang="en-US" dirty="0" smtClean="0"/>
              <a:t> </a:t>
            </a:r>
            <a:r>
              <a:rPr lang="en-US" i="1" dirty="0" err="1" smtClean="0"/>
              <a:t>i</a:t>
            </a:r>
            <a:r>
              <a:rPr lang="en-US" dirty="0" smtClean="0"/>
              <a:t>) = (</a:t>
            </a:r>
            <a:r>
              <a:rPr lang="en-US" i="1" dirty="0" err="1" smtClean="0"/>
              <a:t>h</a:t>
            </a:r>
            <a:r>
              <a:rPr lang="en-US" dirty="0" err="1" smtClean="0"/>
              <a:t>’(</a:t>
            </a:r>
            <a:r>
              <a:rPr lang="en-US" i="1" dirty="0" err="1" smtClean="0"/>
              <a:t>k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 + 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i="1" dirty="0" smtClean="0"/>
              <a:t>i</a:t>
            </a:r>
            <a:r>
              <a:rPr lang="en-US" dirty="0" smtClean="0"/>
              <a:t> + </a:t>
            </a:r>
            <a:r>
              <a:rPr lang="en-US" i="1" dirty="0" smtClean="0"/>
              <a:t>c</a:t>
            </a:r>
            <a:r>
              <a:rPr lang="en-US" baseline="-25000" dirty="0" smtClean="0"/>
              <a:t>2</a:t>
            </a:r>
            <a:r>
              <a:rPr lang="en-US" i="1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 ) </a:t>
            </a:r>
            <a:r>
              <a:rPr lang="en-US" dirty="0"/>
              <a:t>mod </a:t>
            </a:r>
            <a:r>
              <a:rPr lang="en-US" i="1" dirty="0" err="1"/>
              <a:t>m</a:t>
            </a:r>
            <a:r>
              <a:rPr lang="en-US" dirty="0"/>
              <a:t>, where </a:t>
            </a:r>
            <a:r>
              <a:rPr lang="en-US" i="1" dirty="0"/>
              <a:t>c</a:t>
            </a:r>
            <a:r>
              <a:rPr lang="en-US" baseline="-25000" dirty="0"/>
              <a:t>1</a:t>
            </a:r>
            <a:r>
              <a:rPr lang="en-US" dirty="0"/>
              <a:t>; </a:t>
            </a:r>
            <a:r>
              <a:rPr lang="en-US" i="1" dirty="0"/>
              <a:t>c</a:t>
            </a:r>
            <a:r>
              <a:rPr lang="en-US" baseline="-25000" dirty="0"/>
              <a:t>2</a:t>
            </a:r>
            <a:r>
              <a:rPr lang="en-US" dirty="0" smtClean="0"/>
              <a:t> ≠ </a:t>
            </a:r>
            <a:r>
              <a:rPr lang="en-US" dirty="0"/>
              <a:t>0 are constants.</a:t>
            </a:r>
          </a:p>
          <a:p>
            <a:r>
              <a:rPr lang="en-US" dirty="0"/>
              <a:t>Must constrain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 , </a:t>
            </a:r>
            <a:r>
              <a:rPr lang="en-US" dirty="0"/>
              <a:t>and </a:t>
            </a:r>
            <a:r>
              <a:rPr lang="en-US" i="1" dirty="0" err="1"/>
              <a:t>m</a:t>
            </a:r>
            <a:r>
              <a:rPr lang="en-US" i="1" dirty="0"/>
              <a:t> </a:t>
            </a:r>
            <a:r>
              <a:rPr lang="en-US" dirty="0"/>
              <a:t>in order to ensure that we get a full permutation </a:t>
            </a:r>
            <a:r>
              <a:rPr lang="en-US" dirty="0" smtClean="0"/>
              <a:t>of &lt;0; 1; . . .; </a:t>
            </a:r>
            <a:r>
              <a:rPr lang="en-US" i="1" dirty="0" err="1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-1&gt;. </a:t>
            </a:r>
            <a:r>
              <a:rPr lang="en-US" dirty="0"/>
              <a:t>(</a:t>
            </a:r>
            <a:r>
              <a:rPr lang="en-US" dirty="0" smtClean="0"/>
              <a:t>Problem 11</a:t>
            </a:r>
            <a:r>
              <a:rPr lang="en-US" dirty="0"/>
              <a:t>-3 explores </a:t>
            </a:r>
            <a:r>
              <a:rPr lang="en-US" dirty="0" smtClean="0"/>
              <a:t>one way to </a:t>
            </a:r>
            <a:r>
              <a:rPr lang="en-US" dirty="0"/>
              <a:t>implement quadratic probing.)</a:t>
            </a:r>
          </a:p>
          <a:p>
            <a:r>
              <a:rPr lang="en-US" dirty="0"/>
              <a:t>Can get </a:t>
            </a:r>
            <a:r>
              <a:rPr lang="en-US" b="1" i="1" dirty="0"/>
              <a:t>secondary clustering</a:t>
            </a:r>
            <a:r>
              <a:rPr lang="en-US" dirty="0"/>
              <a:t>: if two distinct keys have the same </a:t>
            </a:r>
            <a:r>
              <a:rPr lang="en-US" i="1" dirty="0" err="1" smtClean="0"/>
              <a:t>h</a:t>
            </a:r>
            <a:r>
              <a:rPr lang="en-US" dirty="0" smtClean="0"/>
              <a:t>’ </a:t>
            </a:r>
            <a:r>
              <a:rPr lang="en-US" dirty="0"/>
              <a:t>value, </a:t>
            </a:r>
            <a:r>
              <a:rPr lang="en-US" dirty="0" smtClean="0"/>
              <a:t>then they </a:t>
            </a:r>
            <a:r>
              <a:rPr lang="en-US" dirty="0"/>
              <a:t>have the same probe sequence.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use a hash table when we do not want to (or cannot) allocate an array with </a:t>
            </a:r>
            <a:r>
              <a:rPr lang="en-US" dirty="0" smtClean="0"/>
              <a:t>one position </a:t>
            </a:r>
            <a:r>
              <a:rPr lang="en-US" dirty="0"/>
              <a:t>per possible key.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/>
              <a:t>a hash table when the number of keys actually stored is small relative </a:t>
            </a:r>
            <a:r>
              <a:rPr lang="en-US" dirty="0" smtClean="0"/>
              <a:t>to the </a:t>
            </a:r>
            <a:r>
              <a:rPr lang="en-US" dirty="0"/>
              <a:t>number of possible keys.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hash table is an array, but it typically uses a size proportional to the </a:t>
            </a:r>
            <a:r>
              <a:rPr lang="en-US" dirty="0" smtClean="0"/>
              <a:t>number of </a:t>
            </a:r>
            <a:r>
              <a:rPr lang="en-US" dirty="0"/>
              <a:t>keys to be stored (rather than the number of possible keys).</a:t>
            </a:r>
            <a:endParaRPr lang="en-US" dirty="0" smtClean="0"/>
          </a:p>
          <a:p>
            <a:pPr lvl="1"/>
            <a:r>
              <a:rPr lang="en-US" dirty="0" smtClean="0"/>
              <a:t>Given </a:t>
            </a:r>
            <a:r>
              <a:rPr lang="en-US" dirty="0"/>
              <a:t>a key </a:t>
            </a:r>
            <a:r>
              <a:rPr lang="en-US" i="1" dirty="0" err="1"/>
              <a:t>k</a:t>
            </a:r>
            <a:r>
              <a:rPr lang="en-US" dirty="0"/>
              <a:t>, don’t just use </a:t>
            </a:r>
            <a:r>
              <a:rPr lang="en-US" i="1" dirty="0" err="1"/>
              <a:t>k</a:t>
            </a:r>
            <a:r>
              <a:rPr lang="en-US" dirty="0"/>
              <a:t> as the index into the array.</a:t>
            </a:r>
            <a:endParaRPr lang="en-US" dirty="0" smtClean="0"/>
          </a:p>
          <a:p>
            <a:pPr lvl="1"/>
            <a:r>
              <a:rPr lang="en-US" dirty="0" smtClean="0"/>
              <a:t>Instead</a:t>
            </a:r>
            <a:r>
              <a:rPr lang="en-US" dirty="0"/>
              <a:t>, compute a function of </a:t>
            </a:r>
            <a:r>
              <a:rPr lang="en-US" i="1" dirty="0" err="1"/>
              <a:t>k</a:t>
            </a:r>
            <a:r>
              <a:rPr lang="en-US" dirty="0"/>
              <a:t>, and use that value to index into the array. </a:t>
            </a:r>
            <a:r>
              <a:rPr lang="en-US" dirty="0" smtClean="0"/>
              <a:t>We call </a:t>
            </a:r>
            <a:r>
              <a:rPr lang="en-US" dirty="0"/>
              <a:t>this function a </a:t>
            </a:r>
            <a:r>
              <a:rPr lang="en-US" b="1" i="1" dirty="0"/>
              <a:t>hash function.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2" y="1949100"/>
            <a:ext cx="9111278" cy="3581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Analysis of open-address hashing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" y="1999398"/>
            <a:ext cx="9139833" cy="346795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97852" y="624969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Chapter 12 - Binary </a:t>
            </a:r>
            <a:r>
              <a:rPr lang="en-US" dirty="0" smtClean="0"/>
              <a:t>Search Trees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Issues that we’ll explore in hash tables: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to compute hash functions. We’ll look at the multiplication and </a:t>
            </a:r>
            <a:r>
              <a:rPr lang="en-US" dirty="0" smtClean="0"/>
              <a:t>division methods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to do when the hash function maps multiple keys to the same table </a:t>
            </a:r>
            <a:r>
              <a:rPr lang="en-US" dirty="0" smtClean="0"/>
              <a:t>entry. We’ll </a:t>
            </a:r>
            <a:r>
              <a:rPr lang="en-US" dirty="0"/>
              <a:t>look at chaining and open addressing.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Direct-address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Scenario</a:t>
            </a:r>
            <a:endParaRPr lang="en-US" b="1" i="1" dirty="0" smtClean="0"/>
          </a:p>
          <a:p>
            <a:pPr lvl="1"/>
            <a:r>
              <a:rPr lang="en-US" dirty="0" smtClean="0"/>
              <a:t>Maintain </a:t>
            </a:r>
            <a:r>
              <a:rPr lang="en-US" dirty="0"/>
              <a:t>a dynamic set.</a:t>
            </a:r>
            <a:endParaRPr lang="en-US" dirty="0" smtClean="0"/>
          </a:p>
          <a:p>
            <a:pPr lvl="1"/>
            <a:r>
              <a:rPr lang="en-US" dirty="0" smtClean="0"/>
              <a:t>Each </a:t>
            </a:r>
            <a:r>
              <a:rPr lang="en-US" dirty="0"/>
              <a:t>element has a key drawn from a universe </a:t>
            </a:r>
            <a:r>
              <a:rPr lang="en-US" i="1" dirty="0"/>
              <a:t>U</a:t>
            </a:r>
            <a:r>
              <a:rPr lang="en-US" i="1" dirty="0" smtClean="0"/>
              <a:t> </a:t>
            </a:r>
            <a:r>
              <a:rPr lang="en-US" dirty="0" smtClean="0"/>
              <a:t>= {0</a:t>
            </a:r>
            <a:r>
              <a:rPr lang="en-US" dirty="0"/>
              <a:t>; 1;</a:t>
            </a:r>
            <a:r>
              <a:rPr lang="en-US" dirty="0" smtClean="0"/>
              <a:t> . . .; </a:t>
            </a:r>
            <a:r>
              <a:rPr lang="en-US" i="1" dirty="0" err="1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– 1} </a:t>
            </a:r>
            <a:r>
              <a:rPr lang="en-US" dirty="0"/>
              <a:t>where </a:t>
            </a:r>
            <a:r>
              <a:rPr lang="en-US" i="1" dirty="0" err="1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isn’t </a:t>
            </a:r>
            <a:r>
              <a:rPr lang="en-US" dirty="0"/>
              <a:t>too large.</a:t>
            </a:r>
            <a:endParaRPr lang="en-US" dirty="0" smtClean="0"/>
          </a:p>
          <a:p>
            <a:pPr lvl="1"/>
            <a:r>
              <a:rPr lang="en-US" dirty="0" smtClean="0"/>
              <a:t>No </a:t>
            </a:r>
            <a:r>
              <a:rPr lang="en-US" dirty="0"/>
              <a:t>two elements have the same key.</a:t>
            </a:r>
          </a:p>
          <a:p>
            <a:pPr lvl="1"/>
            <a:r>
              <a:rPr lang="en-US" dirty="0"/>
              <a:t>Represent by a </a:t>
            </a:r>
            <a:r>
              <a:rPr lang="en-US" b="1" i="1" dirty="0"/>
              <a:t>direct-address table</a:t>
            </a:r>
            <a:r>
              <a:rPr lang="en-US" i="1" dirty="0"/>
              <a:t>, or array, T</a:t>
            </a:r>
            <a:r>
              <a:rPr lang="en-US" i="1" dirty="0" smtClean="0"/>
              <a:t> </a:t>
            </a:r>
            <a:r>
              <a:rPr lang="en-US" dirty="0" smtClean="0"/>
              <a:t>[0 . . </a:t>
            </a:r>
            <a:r>
              <a:rPr lang="en-US" i="1" dirty="0" smtClean="0"/>
              <a:t>. </a:t>
            </a:r>
            <a:r>
              <a:rPr lang="en-US" i="1" dirty="0" err="1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– 1]:</a:t>
            </a:r>
          </a:p>
          <a:p>
            <a:pPr lvl="1"/>
            <a:r>
              <a:rPr lang="en-US" dirty="0" smtClean="0"/>
              <a:t>Each </a:t>
            </a:r>
            <a:r>
              <a:rPr lang="en-US" b="1" i="1" dirty="0"/>
              <a:t>slot</a:t>
            </a:r>
            <a:r>
              <a:rPr lang="en-US" dirty="0"/>
              <a:t>, or position, corresponds to a key in </a:t>
            </a:r>
            <a:r>
              <a:rPr lang="en-US" i="1" dirty="0"/>
              <a:t>U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there’s an element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with key </a:t>
            </a:r>
            <a:r>
              <a:rPr lang="en-US" i="1" dirty="0" err="1"/>
              <a:t>k</a:t>
            </a:r>
            <a:r>
              <a:rPr lang="en-US" dirty="0"/>
              <a:t>, then </a:t>
            </a:r>
            <a:r>
              <a:rPr lang="en-US" i="1" dirty="0" err="1" smtClean="0"/>
              <a:t>T</a:t>
            </a:r>
            <a:r>
              <a:rPr lang="en-US" dirty="0" err="1" smtClean="0"/>
              <a:t>[</a:t>
            </a:r>
            <a:r>
              <a:rPr lang="en-US" i="1" dirty="0" err="1" smtClean="0"/>
              <a:t>k</a:t>
            </a:r>
            <a:r>
              <a:rPr lang="en-US" dirty="0" smtClean="0"/>
              <a:t>] </a:t>
            </a:r>
            <a:r>
              <a:rPr lang="en-US" dirty="0"/>
              <a:t>contains a pointer to </a:t>
            </a:r>
            <a:r>
              <a:rPr lang="en-US" i="1" dirty="0" err="1"/>
              <a:t>x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Otherwise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i="1" dirty="0" err="1" smtClean="0"/>
              <a:t>T</a:t>
            </a:r>
            <a:r>
              <a:rPr lang="en-US" dirty="0" err="1" smtClean="0"/>
              <a:t>[</a:t>
            </a:r>
            <a:r>
              <a:rPr lang="en-US" i="1" dirty="0" err="1" smtClean="0"/>
              <a:t>k</a:t>
            </a:r>
            <a:r>
              <a:rPr lang="en-US" dirty="0" smtClean="0"/>
              <a:t>] is </a:t>
            </a:r>
            <a:r>
              <a:rPr lang="en-US" dirty="0"/>
              <a:t>empty, represented by NIL.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Direct-address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095732"/>
            <a:ext cx="6111240" cy="533808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problem with direct addressing is if the universe </a:t>
            </a:r>
            <a:r>
              <a:rPr lang="en-US" i="1" dirty="0"/>
              <a:t>U </a:t>
            </a:r>
            <a:r>
              <a:rPr lang="en-US" dirty="0"/>
              <a:t>is large, storing a table </a:t>
            </a:r>
            <a:r>
              <a:rPr lang="en-US" dirty="0" smtClean="0"/>
              <a:t>of size |</a:t>
            </a:r>
            <a:r>
              <a:rPr lang="en-US" i="1" dirty="0" smtClean="0"/>
              <a:t>U</a:t>
            </a:r>
            <a:r>
              <a:rPr lang="en-US" dirty="0" smtClean="0"/>
              <a:t>| </a:t>
            </a:r>
            <a:r>
              <a:rPr lang="en-US" dirty="0"/>
              <a:t>may be impractical or impossible.</a:t>
            </a:r>
          </a:p>
          <a:p>
            <a:r>
              <a:rPr lang="en-US" dirty="0"/>
              <a:t>Often, the set </a:t>
            </a:r>
            <a:r>
              <a:rPr lang="en-US" i="1" dirty="0"/>
              <a:t>K </a:t>
            </a:r>
            <a:r>
              <a:rPr lang="en-US" dirty="0"/>
              <a:t>of keys actually stored is small, compared to </a:t>
            </a:r>
            <a:r>
              <a:rPr lang="en-US" i="1" dirty="0"/>
              <a:t>U</a:t>
            </a:r>
            <a:r>
              <a:rPr lang="en-US" dirty="0"/>
              <a:t>, so that most </a:t>
            </a:r>
            <a:r>
              <a:rPr lang="en-US" dirty="0" smtClean="0"/>
              <a:t>of the </a:t>
            </a:r>
            <a:r>
              <a:rPr lang="en-US" dirty="0"/>
              <a:t>space allocated for </a:t>
            </a:r>
            <a:r>
              <a:rPr lang="en-US" i="1" dirty="0"/>
              <a:t>T </a:t>
            </a:r>
            <a:r>
              <a:rPr lang="en-US" dirty="0"/>
              <a:t>is wasted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When </a:t>
            </a:r>
            <a:r>
              <a:rPr lang="en-US" i="1" dirty="0"/>
              <a:t>K</a:t>
            </a:r>
            <a:r>
              <a:rPr lang="en-US" dirty="0"/>
              <a:t> is much smaller than </a:t>
            </a:r>
            <a:r>
              <a:rPr lang="en-US" i="1" dirty="0"/>
              <a:t>U</a:t>
            </a:r>
            <a:r>
              <a:rPr lang="en-US" dirty="0"/>
              <a:t>, a hash table requires much less space than </a:t>
            </a:r>
            <a:r>
              <a:rPr lang="en-US" dirty="0" smtClean="0"/>
              <a:t>a direct</a:t>
            </a:r>
            <a:r>
              <a:rPr lang="en-US" dirty="0"/>
              <a:t>-address table.</a:t>
            </a:r>
            <a:endParaRPr lang="en-US" dirty="0" smtClean="0"/>
          </a:p>
          <a:p>
            <a:pPr lvl="1"/>
            <a:r>
              <a:rPr lang="en-US" dirty="0" smtClean="0"/>
              <a:t>Can </a:t>
            </a:r>
            <a:r>
              <a:rPr lang="en-US" dirty="0"/>
              <a:t>reduce storage requirements to</a:t>
            </a:r>
            <a:r>
              <a:rPr lang="en-US" dirty="0" smtClean="0"/>
              <a:t> Θ(|</a:t>
            </a:r>
            <a:r>
              <a:rPr lang="en-US" i="1" dirty="0" smtClean="0"/>
              <a:t>K</a:t>
            </a:r>
            <a:r>
              <a:rPr lang="en-US" dirty="0" smtClean="0"/>
              <a:t>|).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still get </a:t>
            </a:r>
            <a:r>
              <a:rPr lang="en-US" i="1" dirty="0" smtClean="0"/>
              <a:t>O</a:t>
            </a:r>
            <a:r>
              <a:rPr lang="en-US" dirty="0" smtClean="0"/>
              <a:t>(1)search </a:t>
            </a:r>
            <a:r>
              <a:rPr lang="en-US" dirty="0"/>
              <a:t>time, but in the </a:t>
            </a:r>
            <a:r>
              <a:rPr lang="en-US" i="1" dirty="0"/>
              <a:t>average case, </a:t>
            </a:r>
            <a:r>
              <a:rPr lang="en-US" dirty="0"/>
              <a:t>not the </a:t>
            </a:r>
            <a:r>
              <a:rPr lang="en-US" i="1" dirty="0"/>
              <a:t>worst case.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Idea</a:t>
            </a:r>
          </a:p>
          <a:p>
            <a:pPr lvl="1"/>
            <a:r>
              <a:rPr lang="en-US" dirty="0" smtClean="0"/>
              <a:t>Instead </a:t>
            </a:r>
            <a:r>
              <a:rPr lang="en-US" dirty="0"/>
              <a:t>of storing an element with key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in slot </a:t>
            </a:r>
            <a:r>
              <a:rPr lang="en-US" i="1" dirty="0" err="1"/>
              <a:t>k</a:t>
            </a:r>
            <a:r>
              <a:rPr lang="en-US" dirty="0"/>
              <a:t>, use a function </a:t>
            </a:r>
            <a:r>
              <a:rPr lang="en-US" i="1" dirty="0" err="1"/>
              <a:t>h</a:t>
            </a:r>
            <a:r>
              <a:rPr lang="en-US" i="1" dirty="0"/>
              <a:t> </a:t>
            </a:r>
            <a:r>
              <a:rPr lang="en-US" dirty="0"/>
              <a:t>and store </a:t>
            </a:r>
            <a:r>
              <a:rPr lang="en-US" dirty="0" smtClean="0"/>
              <a:t>the element </a:t>
            </a:r>
            <a:r>
              <a:rPr lang="en-US" dirty="0"/>
              <a:t>in slot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).</a:t>
            </a:r>
          </a:p>
          <a:p>
            <a:pPr lvl="2"/>
            <a:r>
              <a:rPr lang="en-US" dirty="0" smtClean="0"/>
              <a:t>We </a:t>
            </a:r>
            <a:r>
              <a:rPr lang="en-US" dirty="0"/>
              <a:t>call </a:t>
            </a:r>
            <a:r>
              <a:rPr lang="en-US" i="1" dirty="0" err="1"/>
              <a:t>h</a:t>
            </a:r>
            <a:r>
              <a:rPr lang="en-US" i="1" dirty="0"/>
              <a:t> </a:t>
            </a:r>
            <a:r>
              <a:rPr lang="en-US" dirty="0"/>
              <a:t>a </a:t>
            </a:r>
            <a:r>
              <a:rPr lang="en-US" b="1" i="1" dirty="0"/>
              <a:t>hash function.</a:t>
            </a:r>
            <a:endParaRPr lang="en-US" b="1" i="1" dirty="0" smtClean="0"/>
          </a:p>
          <a:p>
            <a:pPr lvl="2"/>
            <a:r>
              <a:rPr lang="en-US" i="1" dirty="0" err="1" smtClean="0"/>
              <a:t>h</a:t>
            </a:r>
            <a:r>
              <a:rPr lang="en-US" i="1" dirty="0" smtClean="0"/>
              <a:t> </a:t>
            </a:r>
            <a:r>
              <a:rPr lang="en-US" dirty="0" smtClean="0"/>
              <a:t>: </a:t>
            </a:r>
            <a:r>
              <a:rPr lang="en-US" i="1" dirty="0"/>
              <a:t>U</a:t>
            </a:r>
            <a:r>
              <a:rPr lang="en-US" i="1" dirty="0" smtClean="0"/>
              <a:t> </a:t>
            </a:r>
            <a:r>
              <a:rPr lang="en-US" dirty="0" smtClean="0"/>
              <a:t>➙ {0</a:t>
            </a:r>
            <a:r>
              <a:rPr lang="en-US" dirty="0"/>
              <a:t>; 1;</a:t>
            </a:r>
            <a:r>
              <a:rPr lang="en-US" dirty="0" smtClean="0"/>
              <a:t> . . . ; </a:t>
            </a:r>
            <a:r>
              <a:rPr lang="en-US" i="1" dirty="0" err="1" smtClean="0"/>
              <a:t>m</a:t>
            </a:r>
            <a:r>
              <a:rPr lang="en-US" i="1" dirty="0" smtClean="0"/>
              <a:t> </a:t>
            </a:r>
            <a:r>
              <a:rPr lang="en-US" dirty="0" smtClean="0"/>
              <a:t>– 1}, </a:t>
            </a:r>
            <a:r>
              <a:rPr lang="en-US" dirty="0"/>
              <a:t>so that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 </a:t>
            </a:r>
            <a:r>
              <a:rPr lang="en-US" dirty="0"/>
              <a:t>is a legal slot number in </a:t>
            </a:r>
            <a:r>
              <a:rPr lang="en-US" i="1" dirty="0"/>
              <a:t>T </a:t>
            </a:r>
            <a:r>
              <a:rPr lang="en-US" dirty="0"/>
              <a:t>.</a:t>
            </a:r>
            <a:endParaRPr lang="en-US" dirty="0" smtClean="0"/>
          </a:p>
          <a:p>
            <a:pPr lvl="2"/>
            <a:r>
              <a:rPr lang="en-US" dirty="0" smtClean="0"/>
              <a:t>We </a:t>
            </a:r>
            <a:r>
              <a:rPr lang="en-US" dirty="0"/>
              <a:t>say that </a:t>
            </a:r>
            <a:r>
              <a:rPr lang="en-US" dirty="0" err="1"/>
              <a:t>k</a:t>
            </a:r>
            <a:r>
              <a:rPr lang="en-US" dirty="0"/>
              <a:t> </a:t>
            </a:r>
            <a:r>
              <a:rPr lang="en-US" b="1" i="1" dirty="0"/>
              <a:t>hashes </a:t>
            </a:r>
            <a:r>
              <a:rPr lang="en-US" i="1" dirty="0"/>
              <a:t>to slot</a:t>
            </a:r>
            <a:r>
              <a:rPr lang="en-US" i="1" dirty="0" smtClean="0"/>
              <a:t> </a:t>
            </a:r>
            <a:r>
              <a:rPr lang="en-US" i="1" dirty="0" err="1" smtClean="0"/>
              <a:t>h</a:t>
            </a:r>
            <a:r>
              <a:rPr lang="en-US" dirty="0" err="1" smtClean="0"/>
              <a:t>(</a:t>
            </a:r>
            <a:r>
              <a:rPr lang="en-US" i="1" dirty="0" err="1" smtClean="0"/>
              <a:t>k</a:t>
            </a:r>
            <a:r>
              <a:rPr lang="en-US" dirty="0" smtClean="0"/>
              <a:t>)</a:t>
            </a:r>
            <a:r>
              <a:rPr lang="en-US" b="1" i="1" dirty="0" smtClean="0"/>
              <a:t>.</a:t>
            </a:r>
          </a:p>
          <a:p>
            <a:r>
              <a:rPr lang="en-US" b="1" i="1" dirty="0"/>
              <a:t>Collisions</a:t>
            </a:r>
          </a:p>
          <a:p>
            <a:r>
              <a:rPr lang="en-US" dirty="0"/>
              <a:t>When two or more keys hash to the same slot.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2435</TotalTime>
  <Words>3252</Words>
  <Application>Microsoft Office PowerPoint</Application>
  <PresentationFormat>On-screen Show (4:3)</PresentationFormat>
  <Paragraphs>227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Concourse</vt:lpstr>
      <vt:lpstr>Hash Tables</vt:lpstr>
      <vt:lpstr>Hash tables</vt:lpstr>
      <vt:lpstr>Hash tables</vt:lpstr>
      <vt:lpstr>Hash tables</vt:lpstr>
      <vt:lpstr>Hash tables</vt:lpstr>
      <vt:lpstr>Direct-address tables</vt:lpstr>
      <vt:lpstr>Direct-address tables</vt:lpstr>
      <vt:lpstr>Hash tables</vt:lpstr>
      <vt:lpstr>Hash tables</vt:lpstr>
      <vt:lpstr>Collisions</vt:lpstr>
      <vt:lpstr>Collision resolution by chaining</vt:lpstr>
      <vt:lpstr>Collision resolution by chaining</vt:lpstr>
      <vt:lpstr>Analysis of hashing with chaining</vt:lpstr>
      <vt:lpstr>Analysis of hashing with chaining</vt:lpstr>
      <vt:lpstr>Analysis of hashing with chaining</vt:lpstr>
      <vt:lpstr>Unsuccessful search</vt:lpstr>
      <vt:lpstr>Successful search</vt:lpstr>
      <vt:lpstr>Successful search</vt:lpstr>
      <vt:lpstr>Hash functions</vt:lpstr>
      <vt:lpstr>Keys as natural numbers</vt:lpstr>
      <vt:lpstr>Division method</vt:lpstr>
      <vt:lpstr>Multiplication method</vt:lpstr>
      <vt:lpstr>(Relatively) easy implementation:</vt:lpstr>
      <vt:lpstr>(Relatively) easy implementation:</vt:lpstr>
      <vt:lpstr>(Relatively) easy implementation:</vt:lpstr>
      <vt:lpstr>Example</vt:lpstr>
      <vt:lpstr>How to choose A:</vt:lpstr>
      <vt:lpstr>Universal hashing</vt:lpstr>
      <vt:lpstr>Universal hashing</vt:lpstr>
      <vt:lpstr>Universal hashing</vt:lpstr>
      <vt:lpstr>Open addressing</vt:lpstr>
      <vt:lpstr>Open addressing</vt:lpstr>
      <vt:lpstr>Pseudocode for searching</vt:lpstr>
      <vt:lpstr>Pseudocode for insertion</vt:lpstr>
      <vt:lpstr>Deletion</vt:lpstr>
      <vt:lpstr>Deletion</vt:lpstr>
      <vt:lpstr>How to compute probe sequences</vt:lpstr>
      <vt:lpstr>Linear probing</vt:lpstr>
      <vt:lpstr>Quadratic probing</vt:lpstr>
      <vt:lpstr>Double hashing</vt:lpstr>
      <vt:lpstr>Analysis of open-address hashing</vt:lpstr>
      <vt:lpstr>Next 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CS46101</dc:title>
  <dc:creator>Angela Guercio</dc:creator>
  <cp:lastModifiedBy>Stark Campus</cp:lastModifiedBy>
  <cp:revision>111</cp:revision>
  <dcterms:created xsi:type="dcterms:W3CDTF">2009-12-05T20:09:23Z</dcterms:created>
  <dcterms:modified xsi:type="dcterms:W3CDTF">2010-03-10T23:42:10Z</dcterms:modified>
</cp:coreProperties>
</file>